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52"/>
  </p:notesMasterIdLst>
  <p:sldIdLst>
    <p:sldId id="256" r:id="rId2"/>
    <p:sldId id="261" r:id="rId3"/>
    <p:sldId id="259" r:id="rId4"/>
    <p:sldId id="264" r:id="rId5"/>
    <p:sldId id="332" r:id="rId6"/>
    <p:sldId id="263" r:id="rId7"/>
    <p:sldId id="260" r:id="rId8"/>
    <p:sldId id="266" r:id="rId9"/>
    <p:sldId id="267" r:id="rId10"/>
    <p:sldId id="265" r:id="rId11"/>
    <p:sldId id="331" r:id="rId12"/>
    <p:sldId id="276" r:id="rId13"/>
    <p:sldId id="257" r:id="rId14"/>
    <p:sldId id="283" r:id="rId15"/>
    <p:sldId id="327" r:id="rId16"/>
    <p:sldId id="269" r:id="rId17"/>
    <p:sldId id="287" r:id="rId18"/>
    <p:sldId id="288" r:id="rId19"/>
    <p:sldId id="280" r:id="rId20"/>
    <p:sldId id="286" r:id="rId21"/>
    <p:sldId id="285" r:id="rId22"/>
    <p:sldId id="289" r:id="rId23"/>
    <p:sldId id="290" r:id="rId24"/>
    <p:sldId id="294" r:id="rId25"/>
    <p:sldId id="270" r:id="rId26"/>
    <p:sldId id="293" r:id="rId27"/>
    <p:sldId id="298" r:id="rId28"/>
    <p:sldId id="302" r:id="rId29"/>
    <p:sldId id="297" r:id="rId30"/>
    <p:sldId id="304" r:id="rId31"/>
    <p:sldId id="313" r:id="rId32"/>
    <p:sldId id="307" r:id="rId33"/>
    <p:sldId id="303" r:id="rId34"/>
    <p:sldId id="299" r:id="rId35"/>
    <p:sldId id="312" r:id="rId36"/>
    <p:sldId id="315" r:id="rId37"/>
    <p:sldId id="316" r:id="rId38"/>
    <p:sldId id="319" r:id="rId39"/>
    <p:sldId id="317" r:id="rId40"/>
    <p:sldId id="308" r:id="rId41"/>
    <p:sldId id="320" r:id="rId42"/>
    <p:sldId id="321" r:id="rId43"/>
    <p:sldId id="322" r:id="rId44"/>
    <p:sldId id="323" r:id="rId45"/>
    <p:sldId id="300" r:id="rId46"/>
    <p:sldId id="309" r:id="rId47"/>
    <p:sldId id="333" r:id="rId48"/>
    <p:sldId id="310" r:id="rId49"/>
    <p:sldId id="311" r:id="rId50"/>
    <p:sldId id="26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6D957"/>
    <a:srgbClr val="FF6600"/>
    <a:srgbClr val="F66364"/>
    <a:srgbClr val="C7FFFF"/>
    <a:srgbClr val="F9CCCA"/>
    <a:srgbClr val="FAC364"/>
    <a:srgbClr val="FFFFFF"/>
    <a:srgbClr val="FFE6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6" autoAdjust="0"/>
    <p:restoredTop sz="69591" autoAdjust="0"/>
  </p:normalViewPr>
  <p:slideViewPr>
    <p:cSldViewPr snapToGrid="0">
      <p:cViewPr varScale="1">
        <p:scale>
          <a:sx n="79" d="100"/>
          <a:sy n="79" d="100"/>
        </p:scale>
        <p:origin x="19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im\Google%20Drive\T2S\T2S_paper_imgs\occurrenc_messy_des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6D957"/>
            </a:solidFill>
            <a:ln w="31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Sheet1!$A$1:$A$12</c:f>
              <c:strCache>
                <c:ptCount val="11"/>
                <c:pt idx="0">
                  <c:v>keyboard</c:v>
                </c:pt>
                <c:pt idx="1">
                  <c:v>notepad</c:v>
                </c:pt>
                <c:pt idx="2">
                  <c:v>mouse</c:v>
                </c:pt>
                <c:pt idx="3">
                  <c:v>cellphone</c:v>
                </c:pt>
                <c:pt idx="4">
                  <c:v>mousepad</c:v>
                </c:pt>
                <c:pt idx="5">
                  <c:v>book</c:v>
                </c:pt>
                <c:pt idx="6">
                  <c:v>speaker</c:v>
                </c:pt>
                <c:pt idx="7">
                  <c:v>cup</c:v>
                </c:pt>
                <c:pt idx="8">
                  <c:v>headphone</c:v>
                </c:pt>
                <c:pt idx="9">
                  <c:v>monitor</c:v>
                </c:pt>
                <c:pt idx="10">
                  <c:v>laptop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1"/>
                <c:pt idx="0">
                  <c:v>0.5</c:v>
                </c:pt>
                <c:pt idx="1">
                  <c:v>0.5</c:v>
                </c:pt>
                <c:pt idx="2">
                  <c:v>0.41666700000000001</c:v>
                </c:pt>
                <c:pt idx="3">
                  <c:v>0.375</c:v>
                </c:pt>
                <c:pt idx="4">
                  <c:v>0.33333299999999999</c:v>
                </c:pt>
                <c:pt idx="5">
                  <c:v>0.29166700000000001</c:v>
                </c:pt>
                <c:pt idx="6">
                  <c:v>0.29166700000000001</c:v>
                </c:pt>
                <c:pt idx="7">
                  <c:v>0.25</c:v>
                </c:pt>
                <c:pt idx="8">
                  <c:v>0.25</c:v>
                </c:pt>
                <c:pt idx="9">
                  <c:v>0.25</c:v>
                </c:pt>
                <c:pt idx="10">
                  <c:v>0.20833299999999999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2-4CD7-8B32-CEB4980BD2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9145760"/>
        <c:axId val="469143680"/>
      </c:barChart>
      <c:catAx>
        <c:axId val="46914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143680"/>
        <c:crosses val="autoZero"/>
        <c:auto val="1"/>
        <c:lblAlgn val="ctr"/>
        <c:lblOffset val="100"/>
        <c:noMultiLvlLbl val="0"/>
      </c:catAx>
      <c:valAx>
        <c:axId val="46914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14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1498561677745"/>
          <c:y val="0.16992784032856403"/>
          <c:w val="0.86834851699527327"/>
          <c:h val="0.602131730028050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[Chang2014]</c:v>
                </c:pt>
              </c:strCache>
            </c:strRef>
          </c:tx>
          <c:spPr>
            <a:solidFill>
              <a:srgbClr val="FAC36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08-49A1-8E4A-3E53B0CBAB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</c:v>
                </c:pt>
              </c:strCache>
            </c:strRef>
          </c:tx>
          <c:spPr>
            <a:solidFill>
              <a:srgbClr val="B6D957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4.4800000000000004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08-49A1-8E4A-3E53B0CBA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8702360"/>
        <c:axId val="688700064"/>
      </c:barChart>
      <c:catAx>
        <c:axId val="688702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700064"/>
        <c:crosses val="autoZero"/>
        <c:auto val="1"/>
        <c:lblAlgn val="ctr"/>
        <c:lblOffset val="100"/>
        <c:noMultiLvlLbl val="0"/>
      </c:catAx>
      <c:valAx>
        <c:axId val="688700064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702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020209673227727"/>
          <c:y val="0.81652447132330397"/>
          <c:w val="0.7311737777851588"/>
          <c:h val="0.114175621886841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1498561677745"/>
          <c:y val="9.1640547363673414E-2"/>
          <c:w val="0.86834851699527327"/>
          <c:h val="0.680418908842840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S1</c:v>
                </c:pt>
              </c:strCache>
            </c:strRef>
          </c:tx>
          <c:spPr>
            <a:solidFill>
              <a:srgbClr val="FAC36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9-4817-8313-36A952B82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S2</c:v>
                </c:pt>
              </c:strCache>
            </c:strRef>
          </c:tx>
          <c:spPr>
            <a:solidFill>
              <a:srgbClr val="B6D957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09-4817-8313-36A952B829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GT</c:v>
                </c:pt>
              </c:strCache>
            </c:strRef>
          </c:tx>
          <c:spPr>
            <a:solidFill>
              <a:srgbClr val="F6636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09-4817-8313-36A952B82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8702360"/>
        <c:axId val="688700064"/>
      </c:barChart>
      <c:catAx>
        <c:axId val="688702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700064"/>
        <c:crosses val="autoZero"/>
        <c:auto val="1"/>
        <c:lblAlgn val="ctr"/>
        <c:lblOffset val="100"/>
        <c:noMultiLvlLbl val="0"/>
      </c:catAx>
      <c:valAx>
        <c:axId val="688700064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702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725421162031525"/>
          <c:y val="0.79218107784693492"/>
          <c:w val="0.60778933751895803"/>
          <c:h val="0.138542297044560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3447-FD88-402A-8770-C89FE362CEBC}" type="datetimeFigureOut">
              <a:rPr lang="en-CA" smtClean="0"/>
              <a:t>2018-12-12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25FFA-1269-48AC-9ECF-B9B5C074B6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844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Thanks for the introduction. G</a:t>
            </a:r>
            <a:r>
              <a:rPr lang="en-US" altLang="zh-CN" dirty="0" err="1"/>
              <a:t>ood</a:t>
            </a:r>
            <a:r>
              <a:rPr lang="en-US" altLang="zh-CN" dirty="0"/>
              <a:t> morning everyone, I’m glad to present this work on behalf of my co-workers. Our work is about language-driven scene synthesis.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125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is an overview of our system, </a:t>
            </a:r>
          </a:p>
          <a:p>
            <a:r>
              <a:rPr lang="en-CA" dirty="0"/>
              <a:t>(CLICK) in the learning stage, </a:t>
            </a:r>
          </a:p>
          <a:p>
            <a:r>
              <a:rPr lang="en-CA" dirty="0"/>
              <a:t>(CLICK) from the scene database, (CLICK) we build semantic scene graph for each 3D scene and extract relational models based on the object arrangements in the database</a:t>
            </a:r>
          </a:p>
          <a:p>
            <a:r>
              <a:rPr lang="en-CA" dirty="0"/>
              <a:t>(CLICK) In the synthesis stage, </a:t>
            </a:r>
          </a:p>
          <a:p>
            <a:r>
              <a:rPr lang="en-CA" dirty="0"/>
              <a:t>(CLICK) given the scene editing sentences, we </a:t>
            </a:r>
          </a:p>
          <a:p>
            <a:r>
              <a:rPr lang="en-CA" dirty="0"/>
              <a:t>(CLICK) apply sub-scene retrieval and accommodation to enrich the existing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252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At the core of our system is the language-driven scene synthesis enabled by </a:t>
            </a:r>
          </a:p>
          <a:p>
            <a:r>
              <a:rPr lang="en-CA" dirty="0"/>
              <a:t>(CLICK) the sub-scene retrieval and accommodation framework.</a:t>
            </a:r>
          </a:p>
          <a:p>
            <a:r>
              <a:rPr lang="en-CA" dirty="0"/>
              <a:t>(CLICK) Given a scene editing sentence, we use its semantic graph to retrieve related sub-scenes from scene databases and then accommodate the sub-scene into the current scene based on the text-to-scene mapping</a:t>
            </a:r>
          </a:p>
          <a:p>
            <a:r>
              <a:rPr lang="en-CA" dirty="0"/>
              <a:t>(CLICK) We can progressively improve the complexity of the scenes by repeating this process.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11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 enable text-to-3D-scene mapping, we need a uniform scene representation.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Given a scene modeling sentence and a 3D scene, </a:t>
            </a:r>
          </a:p>
          <a:p>
            <a:r>
              <a:rPr lang="en-CA" dirty="0"/>
              <a:t>(CLICK) we extract objects and their relations and use the Semantic Scene Graph to bridge these two data 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49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the semantic scene graph,</a:t>
            </a:r>
          </a:p>
          <a:p>
            <a:r>
              <a:rPr lang="en-CA" dirty="0"/>
              <a:t>(CLICK) we have two types of nodes: </a:t>
            </a:r>
          </a:p>
          <a:p>
            <a:r>
              <a:rPr lang="en-CA" dirty="0"/>
              <a:t>(CLICK) one is object node for each instance in the scene and the other is (CLICK) relationship node</a:t>
            </a:r>
          </a:p>
          <a:p>
            <a:r>
              <a:rPr lang="en-CA" dirty="0"/>
              <a:t>which encodes geometric and semantic relations between objects.</a:t>
            </a:r>
          </a:p>
          <a:p>
            <a:r>
              <a:rPr lang="en-CA" dirty="0"/>
              <a:t>An object node can also contain attributes, e.g., the Table node contains round and dining attributes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2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graph edges simply connect object and relationship nodes.</a:t>
            </a:r>
          </a:p>
          <a:p>
            <a:r>
              <a:rPr lang="en-CA" dirty="0"/>
              <a:t>By encoding rich semantic information between objects and their relations, the semantic scenes graph can serve as a uniform representation for 3D scenes and text.</a:t>
            </a:r>
          </a:p>
          <a:p>
            <a:r>
              <a:rPr lang="en-CA" dirty="0"/>
              <a:t>Next, I will show how to construct semantic graph from text and 3D scenes.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63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build the semantic graph from text, we propose a (CLICK) natural language processing module which applies sentence parsing and pattern matching to extract objects and their relations in the sentences.</a:t>
            </a:r>
          </a:p>
          <a:p>
            <a:r>
              <a:rPr lang="en-CA" dirty="0"/>
              <a:t>(CLICK) Given this sentence, the NLP module can automatically extract </a:t>
            </a:r>
          </a:p>
          <a:p>
            <a:r>
              <a:rPr lang="en-CA" dirty="0"/>
              <a:t>(CLICK) objects, relations, and a set of attributes and modifiers.</a:t>
            </a:r>
          </a:p>
          <a:p>
            <a:r>
              <a:rPr lang="en-CA" dirty="0"/>
              <a:t>The parsing result can be easily converted into a semantic graph. </a:t>
            </a:r>
          </a:p>
          <a:p>
            <a:r>
              <a:rPr lang="en-CA" dirty="0"/>
              <a:t>For more details, please refer to our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50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build the semantic graph from (CLICK) a 3D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893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first abstract objects into bounding boxes.</a:t>
            </a:r>
          </a:p>
          <a:p>
            <a:r>
              <a:rPr lang="en-CA" dirty="0"/>
              <a:t>Then we (CLICK) extract the relations by estimating spatial arrangements of bounding boxes in the object-centric frame.</a:t>
            </a:r>
          </a:p>
          <a:p>
            <a:r>
              <a:rPr lang="en-CA" dirty="0"/>
              <a:t>For example, we create a (CLICK) coordinate frame at the center of the desk to extract its relations to other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61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estimating the relations between every pair of objects, we can</a:t>
            </a:r>
          </a:p>
          <a:p>
            <a:r>
              <a:rPr lang="en-CA" dirty="0"/>
              <a:t>(CLICK) construct the semantic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183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 generate complex scenes from text,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 natural idea is to use the data-driven method and (CLICK) learn the rich semantics from existing large scene databases,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for example, (CLICK) the context information about object co-occurrence and relative locations, and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complex relationships of object arrangements.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Now, the problem is (CLICK) how to map text to complex scene arrangements by </a:t>
            </a:r>
            <a:r>
              <a:rPr lang="en-CA" sz="1200" dirty="0">
                <a:latin typeface="Open Sans" panose="020B0606030504020204"/>
                <a:sym typeface="Wingdings" panose="05000000000000000000" pitchFamily="2" charset="2"/>
              </a:rPr>
              <a:t>learning from scene databases?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29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graphics, there is a popular demand for 3D indoor scenes.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For example, (CLICK) 3D scenes provide the virtual environments for 3D Games and VR.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They could also be used for (CLICK) interior design or AR applications.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002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propose the relational model to solve this problem. (CLICK) First, for pairwise relation such as “on”, “</a:t>
            </a:r>
            <a:r>
              <a:rPr lang="en-CA" dirty="0" err="1"/>
              <a:t>leftside</a:t>
            </a:r>
            <a:r>
              <a:rPr lang="en-CA" dirty="0"/>
              <a:t>”, “right side”</a:t>
            </a:r>
          </a:p>
          <a:p>
            <a:r>
              <a:rPr lang="en-CA" dirty="0"/>
              <a:t>(CLICK) in the object-centric frame, </a:t>
            </a:r>
          </a:p>
          <a:p>
            <a:r>
              <a:rPr lang="en-CA" dirty="0"/>
              <a:t>(CLICK) we define the center object as the Anchor object and other objects as Active objects, and compute the </a:t>
            </a:r>
          </a:p>
          <a:p>
            <a:r>
              <a:rPr lang="en-CA" dirty="0"/>
              <a:t>(CLICK) relative position and orientation between them.</a:t>
            </a:r>
          </a:p>
          <a:p>
            <a:r>
              <a:rPr lang="en-CA" dirty="0"/>
              <a:t>(CLICK) Then we define a probabilistic arrangement model to capture the spatial distribution of the act object to the anchor object for certain relation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471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model group relation which corresponds to complex object arrangements (CLICK) such as messy, organized and around</a:t>
            </a:r>
          </a:p>
          <a:p>
            <a:r>
              <a:rPr lang="en-CA" dirty="0"/>
              <a:t>To learn the group relational model, </a:t>
            </a:r>
          </a:p>
          <a:p>
            <a:r>
              <a:rPr lang="en-CA" dirty="0"/>
              <a:t>we manually annotate (CLICK) 3D scenes with high-level group relations. (CLICK)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731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each instance of group relation, we define (CLICK) an anchor object and a set of active objects.</a:t>
            </a:r>
          </a:p>
          <a:p>
            <a:r>
              <a:rPr lang="en-CA" dirty="0"/>
              <a:t>Then we learn the object distributions for each group relation from the annotated scene databases.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2967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example, for group relation model (desk, messy), we calculate (CLICK) the occurrence and co-occurrence of the active objects in the group relation.</a:t>
            </a:r>
          </a:p>
          <a:p>
            <a:r>
              <a:rPr lang="en-CA" dirty="0"/>
              <a:t>Similar to pairwise relations, we model the (CLICK) arrangement between anchor and active objects, and also the arrangement between the active objects 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2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now, we have learned how to construct semantic scene graphs from 3D scenes and text, and how to compute relational models from databases. </a:t>
            </a:r>
          </a:p>
          <a:p>
            <a:r>
              <a:rPr lang="en-CA" dirty="0"/>
              <a:t>Now let’s look at how our (CLICK) language-driven scene synthesis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64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goal of language-driven scene synthesis is to use (CLICK) scene modeling sentences to generate new scenes, perhaps from an initial scene (CLICK).</a:t>
            </a:r>
          </a:p>
          <a:p>
            <a:r>
              <a:rPr lang="en-CA" dirty="0"/>
              <a:t>Here, we want to generate a scene with “a monitor on the desk and a lamp to the left of the monitor.”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31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first step is sub-scene retrieval.</a:t>
            </a:r>
          </a:p>
          <a:p>
            <a:r>
              <a:rPr lang="en-CA" dirty="0"/>
              <a:t>(CLICK) We convert the sentence into semantic graph and use the graph to </a:t>
            </a:r>
          </a:p>
          <a:p>
            <a:r>
              <a:rPr lang="en-CA" dirty="0"/>
              <a:t>(CLICK) retrieve scenes with common sub-graphs from the database.</a:t>
            </a:r>
          </a:p>
          <a:p>
            <a:r>
              <a:rPr lang="en-CA" dirty="0"/>
              <a:t>Here the matched sub-scene is shown in blue (CLICK).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1644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next step is to augment the retrieved sub-scene based on the text.</a:t>
            </a:r>
          </a:p>
          <a:p>
            <a:r>
              <a:rPr lang="en-CA" dirty="0"/>
              <a:t>Since it is possible that not every object and relation specified in the text is matched, e.g., </a:t>
            </a:r>
          </a:p>
          <a:p>
            <a:r>
              <a:rPr lang="en-CA" dirty="0"/>
              <a:t>(CLICK), “a lamp to the left of the monitor” is not matched here.</a:t>
            </a:r>
          </a:p>
          <a:p>
            <a:r>
              <a:rPr lang="en-CA" dirty="0"/>
              <a:t>For this case, we (CLICK) synthesize the arrangement of the lamp based on the relational model and update the graph of the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519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further increase the complexity of the result, we also allow </a:t>
            </a:r>
          </a:p>
          <a:p>
            <a:r>
              <a:rPr lang="en-CA" dirty="0"/>
              <a:t>(CLICK) enriching the scene with scene context from the database.</a:t>
            </a:r>
          </a:p>
          <a:p>
            <a:r>
              <a:rPr lang="en-CA" dirty="0"/>
              <a:t>For example, as mouse and keyboard have high co-occurrence frequency with the monitor in the database, we can augment the sub-scene with the (CLICK) mouse and keyboard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706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Now, with the augmented sub-scene, our goal is to splice its objects into </a:t>
            </a:r>
          </a:p>
          <a:p>
            <a:r>
              <a:rPr lang="en-CA" dirty="0"/>
              <a:t>(CLICK) current scene. We call this step as sub-scene accommodation.</a:t>
            </a:r>
          </a:p>
          <a:p>
            <a:r>
              <a:rPr lang="en-CA" dirty="0"/>
              <a:t>First, we find the matched anchor objects in both graphs. Here, the desk (CLICK) serves as an anchor.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068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3D scenes are usually created (CLICK) using the 3D modeling software, such as Sketchup.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 normal modeling process involves a user (CLICK) inserts individual objects and then adjusts their locations in the scene</a:t>
            </a:r>
          </a:p>
          <a:p>
            <a:r>
              <a:rPr lang="en-CA" dirty="0"/>
              <a:t>There are significant challenges for creating scenes in this way (CLICK):</a:t>
            </a:r>
          </a:p>
          <a:p>
            <a:r>
              <a:rPr lang="en-CA" dirty="0"/>
              <a:t>Proficient modeling skills are often needed;</a:t>
            </a:r>
          </a:p>
          <a:p>
            <a:r>
              <a:rPr lang="en-CA" dirty="0"/>
              <a:t>Designing a 3D scene is often time-consuming and tedious, especially when creating complex scenes.</a:t>
            </a:r>
          </a:p>
          <a:p>
            <a:r>
              <a:rPr lang="en-CA" dirty="0"/>
              <a:t>The modeling process is even</a:t>
            </a:r>
            <a:r>
              <a:rPr lang="en-CA" baseline="0" dirty="0"/>
              <a:t> more</a:t>
            </a:r>
            <a:r>
              <a:rPr lang="en-CA" dirty="0"/>
              <a:t> difficult for novice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45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Then the objects in the sub-scene are transformed to the current scene by using the alignment transformation computed from the anchor objects.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Finally, the graph of current scene is updated.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895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apply the group relations in scene synthesis, we use two schemes:</a:t>
            </a:r>
          </a:p>
          <a:p>
            <a:r>
              <a:rPr lang="en-CA" dirty="0"/>
              <a:t>(CLICK) The first is to retrieve and accommodate the active objects from the database scene.</a:t>
            </a:r>
          </a:p>
          <a:p>
            <a:r>
              <a:rPr lang="en-CA" dirty="0"/>
              <a:t>(CLICK) The second option is to directly synthesize new active objects based on the learned group relational model</a:t>
            </a:r>
          </a:p>
          <a:p>
            <a:r>
              <a:rPr lang="en-CA" dirty="0"/>
              <a:t>(CLICK) For example, continue with the scene from previous step.</a:t>
            </a:r>
          </a:p>
          <a:p>
            <a:r>
              <a:rPr lang="en-CA" dirty="0"/>
              <a:t>(CLICK) Given a new sentence, we first (CLICK) align the desk in two graphs and then</a:t>
            </a:r>
          </a:p>
          <a:p>
            <a:r>
              <a:rPr lang="en-CA" dirty="0"/>
              <a:t>(CLICK) apply the group relational model (desk, messy) to place active objects on the desk in current scene.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0602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further improve the results, we design a suggestive interface to consider</a:t>
            </a:r>
          </a:p>
          <a:p>
            <a:r>
              <a:rPr lang="en-CA" dirty="0"/>
              <a:t>(CLICK) the ambiguity in natural language. </a:t>
            </a:r>
          </a:p>
          <a:p>
            <a:r>
              <a:rPr lang="en-CA" dirty="0"/>
              <a:t>We show several possible scene arrangements for the given sentence and let the user choose which one she likes most.</a:t>
            </a:r>
          </a:p>
          <a:p>
            <a:r>
              <a:rPr lang="en-CA" dirty="0"/>
              <a:t>Also, if there is any (CLICK) unknow object or relation types for our system, our interface will return a (CLICK) failure message to inform the user which part cannot be satisfied.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938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By repeating (CLICK) the process of sub-scene retrieval and accommodation, we can achieve progressive scene synthesis and generate complex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671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Now, let’s see some results. </a:t>
            </a:r>
          </a:p>
          <a:p>
            <a:r>
              <a:rPr lang="en-CA" dirty="0"/>
              <a:t>(CLICK) Given the sentence, </a:t>
            </a:r>
          </a:p>
          <a:p>
            <a:r>
              <a:rPr lang="en-CA" dirty="0"/>
              <a:t>(CLICK) we can generate scenes with complex spatial relations such as </a:t>
            </a:r>
            <a:r>
              <a:rPr lang="zh-CN" altLang="en-US" dirty="0"/>
              <a:t>“</a:t>
            </a:r>
            <a:r>
              <a:rPr lang="en-CA" dirty="0"/>
              <a:t>around</a:t>
            </a:r>
            <a:r>
              <a:rPr lang="zh-CN" altLang="en-US" dirty="0"/>
              <a:t>“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279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can also apply the group relational model to (CLICK) add multiple objects into the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801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is another result. Although in this sentence, there is no relations specified between the couch and sofa chairs, they are placed plausibly because of the sub-scene retrieval scheme.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189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this sentence, even though only TV is mentioned, </a:t>
            </a:r>
          </a:p>
          <a:p>
            <a:r>
              <a:rPr lang="en-CA" dirty="0"/>
              <a:t>our system can (CLICK) automatically generate a TV stand to support the TV.</a:t>
            </a:r>
          </a:p>
          <a:p>
            <a:r>
              <a:rPr lang="en-CA" dirty="0"/>
              <a:t>This is because we can use the scene context from the database to bring in needed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491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are some statistics.</a:t>
            </a:r>
          </a:p>
          <a:p>
            <a:r>
              <a:rPr lang="en-CA" dirty="0"/>
              <a:t>(CLICK) Our databases contains more than 3000 scenes and we annotated them with 11 high-level group relations.</a:t>
            </a:r>
          </a:p>
          <a:p>
            <a:r>
              <a:rPr lang="en-CA" dirty="0"/>
              <a:t>For each group relation, there are about 50 to 100 annotation instances.</a:t>
            </a:r>
          </a:p>
          <a:p>
            <a:r>
              <a:rPr lang="en-CA" dirty="0"/>
              <a:t>(CLICK) The scenes are collected from various scene datasets so that we can learn scene context from different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109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Our system achieves high language efficiency. For example we can use only three sentences to generate a scene with 20 to 30 objects, showing we can use </a:t>
            </a:r>
          </a:p>
          <a:p>
            <a:r>
              <a:rPr lang="en-CA" dirty="0"/>
              <a:t>(CLICK) compact language to generate complex results.</a:t>
            </a:r>
          </a:p>
          <a:p>
            <a:r>
              <a:rPr lang="en-CA" dirty="0"/>
              <a:t>(CLICK) For the timing, excluding the model loading time, it takes about 1 to 5 seconds for sub-scene retrieval and accommodation,</a:t>
            </a:r>
          </a:p>
          <a:p>
            <a:r>
              <a:rPr lang="en-CA" dirty="0"/>
              <a:t>while the most cost is on the collision detection.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7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For generation of complex and realistic scenes, data-driven scene modeling has been widely studied in recent years.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Fisher et al. introduced example-based scene synthesis to generate realistic scene arrangements based on object relations extracted from a scene database and a few examples.</a:t>
            </a:r>
          </a:p>
          <a:p>
            <a:r>
              <a:rPr lang="en-CA" dirty="0"/>
              <a:t>(CLICK) Using the support relations learned from the scene database, Yu et al. propose a suggestive scene modeling tool to create detailed 3D scenes.</a:t>
            </a:r>
          </a:p>
          <a:p>
            <a:r>
              <a:rPr lang="en-CA" dirty="0"/>
              <a:t>(CLICK) Recently, we propose the progressive scene evolution driven by human actions learned from annotated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161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evaluate our method, </a:t>
            </a:r>
          </a:p>
          <a:p>
            <a:r>
              <a:rPr lang="en-CA" dirty="0"/>
              <a:t>We perform the plausibility user study as previous works on scene synthesis.</a:t>
            </a:r>
          </a:p>
          <a:p>
            <a:r>
              <a:rPr lang="en-CA" dirty="0"/>
              <a:t>(CLICK) We test our methods for 10 scene editing scenarios</a:t>
            </a:r>
          </a:p>
          <a:p>
            <a:r>
              <a:rPr lang="en-CA" dirty="0"/>
              <a:t>And compare the scenes with the results generated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(CLICK) the Text2Scene method of Chang et 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827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ask the user to (CLICK) rate 1 to 5 score by considering the </a:t>
            </a:r>
          </a:p>
          <a:p>
            <a:r>
              <a:rPr lang="en-CA" dirty="0"/>
              <a:t>(CLICK) scene plausibility w.r.t the given text description</a:t>
            </a:r>
          </a:p>
          <a:p>
            <a:r>
              <a:rPr lang="en-CA" dirty="0"/>
              <a:t>(CLICK) and the naturalness for the overall scene arrangement</a:t>
            </a:r>
          </a:p>
          <a:p>
            <a:r>
              <a:rPr lang="en-CA" dirty="0"/>
              <a:t>(CLICK) From the results, our scenes receive higher voting scores, showing the effectiveness of our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97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 is an example when Chang’s method fails.(CLICK)</a:t>
            </a:r>
          </a:p>
          <a:p>
            <a:r>
              <a:rPr lang="en-CA" dirty="0"/>
              <a:t>For Chang’s method, since they </a:t>
            </a:r>
          </a:p>
          <a:p>
            <a:r>
              <a:rPr lang="en-CA" dirty="0"/>
              <a:t>(CLICK) do not learn the group relational model such as around, objects can only be inserted to the scene individually. </a:t>
            </a:r>
          </a:p>
          <a:p>
            <a:r>
              <a:rPr lang="en-CA" dirty="0"/>
              <a:t>Therefore, implausible results may be 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0018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natural language is flexible, we further evaluate the robustness of our system to the language variations.</a:t>
            </a:r>
          </a:p>
          <a:p>
            <a:r>
              <a:rPr lang="en-CA" dirty="0"/>
              <a:t>(CLICK) Given a reference image, we collect different descriptions from 10 users (CLICK).</a:t>
            </a:r>
          </a:p>
          <a:p>
            <a:r>
              <a:rPr lang="en-CA" dirty="0"/>
              <a:t>and randomly select two descriptions (CLICK) to generate two scenes using our system, S1 and S2.</a:t>
            </a:r>
          </a:p>
          <a:p>
            <a:r>
              <a:rPr lang="en-CA" dirty="0"/>
              <a:t>Next, we treat the reference scene (CLICK) as Ground Truth and select a description</a:t>
            </a:r>
          </a:p>
          <a:p>
            <a:r>
              <a:rPr lang="en-CA" dirty="0"/>
              <a:t>(CLICK) from the rest 8 of the 10 descriptions as the ground truth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603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Then we ask users to vote (CLICK) S1, S2 and GT based on how closely they match the ground truth description.</a:t>
            </a:r>
          </a:p>
          <a:p>
            <a:r>
              <a:rPr lang="en-CA" dirty="0"/>
              <a:t>(CLICK) The average scores show our scenes generally match the ground truth description which means our method is robust to language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4595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One main limitation for our current method is </a:t>
            </a:r>
          </a:p>
          <a:p>
            <a:r>
              <a:rPr lang="en-CA" dirty="0"/>
              <a:t>(CLICK) it has no guarantee of global plausibility. </a:t>
            </a:r>
          </a:p>
          <a:p>
            <a:r>
              <a:rPr lang="en-CA" dirty="0"/>
              <a:t>(CLICK) We only perform sequentially progressive synthesis based on the individual sentences</a:t>
            </a:r>
          </a:p>
          <a:p>
            <a:r>
              <a:rPr lang="en-CA" dirty="0"/>
              <a:t>For example, given a scene on the right (CLICK) and a new sentence, we may produce a scene like this(CLICK), which seems implausible.</a:t>
            </a:r>
          </a:p>
          <a:p>
            <a:r>
              <a:rPr lang="en-CA" dirty="0"/>
              <a:t>This is because the placement of the bed is mainly based on its specified relation “in front of the dresser” </a:t>
            </a:r>
          </a:p>
          <a:p>
            <a:r>
              <a:rPr lang="en-CA" dirty="0"/>
              <a:t>To solve this problem, (CLICK) a global plausibility optimization after each progressive synthesis step may be applied.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43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future work,</a:t>
            </a:r>
          </a:p>
          <a:p>
            <a:r>
              <a:rPr lang="en-CA" dirty="0"/>
              <a:t>one direction is to (CLICK) explore the object geometry, scene symmetry, style, and functionality for the text2scene generation</a:t>
            </a:r>
          </a:p>
          <a:p>
            <a:r>
              <a:rPr lang="en-CA" dirty="0"/>
              <a:t>(CLICK) Next, it is worth to develop better scene evaluation methods based objective scene plausibility measures instead of relying the evaluation purely on human judgements.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3746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Another future work could be improving the generality of our relational model. Currently,  we do not learn the intrinsic meaning of a relation. Learning from a “messy table” and then applying the model to generate a “messy room” will be an interesting problem.</a:t>
            </a:r>
          </a:p>
          <a:p>
            <a:r>
              <a:rPr lang="en-CA" dirty="0"/>
              <a:t>(CLICK) At last, achieving truly creative modeling by text2Scene is promising. Deep learning methods can be explored to train generative models from large-scale scene datasets and produce truly novel scenes.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167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summary, </a:t>
            </a:r>
          </a:p>
          <a:p>
            <a:r>
              <a:rPr lang="en-CA" dirty="0"/>
              <a:t>(CLICK) we develop a language-driven scene synthesis framework which can use compact natural language to efficiently generate complex results.</a:t>
            </a:r>
          </a:p>
          <a:p>
            <a:r>
              <a:rPr lang="en-CA" dirty="0"/>
              <a:t>(CLICK) The semantic scene graph is used as a uniform scene representation for text-to-scene mapping.</a:t>
            </a:r>
          </a:p>
          <a:p>
            <a:r>
              <a:rPr lang="en-CA" dirty="0"/>
              <a:t>(CLICK) We learn the relational models which encode semantic pairwise and group relations from annotated scene databases.</a:t>
            </a:r>
          </a:p>
          <a:p>
            <a:r>
              <a:rPr lang="en-CA" dirty="0"/>
              <a:t>To achieve progressive synthesis, we propose (CLICK) the sub-scene retrieval and accommodation framework to generate and edit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4134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At last, thanks the reviewers, our grants, artists and the user study participants for their help with our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73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On the other hand, for novice users, (CLICK) text or natural language is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probably the most accessible input for content creation. </a:t>
            </a:r>
            <a:r>
              <a:rPr lang="en-CA" dirty="0"/>
              <a:t>For text-to-scene generation, (CLICK)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00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seminal work </a:t>
            </a:r>
            <a:r>
              <a:rPr lang="en-CA" dirty="0" err="1"/>
              <a:t>WordsEye</a:t>
            </a:r>
            <a:r>
              <a:rPr lang="en-CA" dirty="0"/>
              <a:t> from Coyne et al converts explicit scene arrangement languages into 3D scenes.</a:t>
            </a:r>
          </a:p>
          <a:p>
            <a:r>
              <a:rPr lang="en-CA" dirty="0"/>
              <a:t>(CLICK) Chang et al perform text-to-scene based on spatial knowledge learned from scene databases.</a:t>
            </a:r>
          </a:p>
          <a:p>
            <a:r>
              <a:rPr lang="en-CA" dirty="0"/>
              <a:t>The main limitation of these works is (CLICK) they mainly focus on placing individual objects and their text-to-scene mapping is only about pairwise object relations.</a:t>
            </a:r>
          </a:p>
          <a:p>
            <a:r>
              <a:rPr lang="en-CA"/>
              <a:t>Also, (CLICK) </a:t>
            </a:r>
            <a:r>
              <a:rPr lang="en-CA" dirty="0"/>
              <a:t>their scene modeling language is incompact. It is difficult to generate complex scenes for these methods.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95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CA" dirty="0"/>
            </a:br>
            <a:r>
              <a:rPr lang="en-CA" dirty="0"/>
              <a:t>In this work, our goal is to (CLICK) use compact natural language for scene generation.</a:t>
            </a:r>
          </a:p>
          <a:p>
            <a:r>
              <a:rPr lang="en-CA" dirty="0"/>
              <a:t>We aim to (CLICK) progressively improve the complexity of generated scenes and produce complex and realistic scenes at the end.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19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achieve our goal, there are some challenges.</a:t>
            </a:r>
          </a:p>
          <a:p>
            <a:r>
              <a:rPr lang="en-CA" dirty="0"/>
              <a:t>First, (CLICK) since text and 3D scenes are in different data forms, a uniform representation is needed to establish the text-to-scene mapping.</a:t>
            </a:r>
          </a:p>
          <a:p>
            <a:r>
              <a:rPr lang="en-CA" dirty="0"/>
              <a:t>Second, to achieve the efficiency, we aim to (CLICK) generate complex scenes from only a few sentences. This require us to manipulate multiple objects at the same time using text commands.</a:t>
            </a:r>
          </a:p>
          <a:p>
            <a:r>
              <a:rPr lang="en-CA" dirty="0"/>
              <a:t>At last, to generate really complex scenes, </a:t>
            </a:r>
            <a:r>
              <a:rPr lang="en-CA" altLang="zh-CN" dirty="0"/>
              <a:t>p</a:t>
            </a:r>
            <a:r>
              <a:rPr lang="en-CA" dirty="0"/>
              <a:t>rogressive synthesis is needed. So, w</a:t>
            </a:r>
            <a:r>
              <a:rPr lang="en-CA" altLang="zh-CN" dirty="0"/>
              <a:t>e</a:t>
            </a:r>
            <a:r>
              <a:rPr lang="zh-CN" altLang="en-US" dirty="0"/>
              <a:t> </a:t>
            </a:r>
            <a:r>
              <a:rPr lang="en-CA" dirty="0"/>
              <a:t>must (CLICK) extend the progressive synthesis framework to text2scene and use text commands to augment existing scenes.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272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overcome these challenges, we make following contributions</a:t>
            </a:r>
            <a:endParaRPr lang="en-US" altLang="zh-CN" dirty="0"/>
          </a:p>
          <a:p>
            <a:r>
              <a:rPr lang="en-US" dirty="0"/>
              <a:t>First, we introduce the (CLICK) semantic scene graph as a uniform representation for natural language and 3D scenes.</a:t>
            </a:r>
          </a:p>
          <a:p>
            <a:r>
              <a:rPr lang="en-US" dirty="0"/>
              <a:t>Then we propose the (CLICK) relational model to characterize pairwise and group object relations and learn them from scene databases for complex text-to-scene mapping</a:t>
            </a:r>
          </a:p>
          <a:p>
            <a:r>
              <a:rPr lang="en-US" dirty="0"/>
              <a:t>At last, we develop a (CLICK) progressive text2scene framework which operates on the sub-scene level instead of the object-level processing as in previous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25FFA-1269-48AC-9ECF-B9B5C074B6A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626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289711" y="1660271"/>
            <a:ext cx="9612577" cy="1375029"/>
          </a:xfrm>
        </p:spPr>
        <p:txBody>
          <a:bodyPr>
            <a:normAutofit/>
          </a:bodyPr>
          <a:lstStyle>
            <a:lvl1pPr marL="0" indent="0" algn="ctr">
              <a:buNone/>
              <a:defRPr sz="4400" b="1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Title or 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1C56C-CAE0-470E-AADC-2A036E334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25678"/>
            <a:ext cx="1524000" cy="840105"/>
          </a:xfrm>
          <a:prstGeom prst="rect">
            <a:avLst/>
          </a:prstGeom>
        </p:spPr>
      </p:pic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6AF77ADD-91EA-4A30-AFF9-242ECF8992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94230" y="3629788"/>
            <a:ext cx="10603541" cy="1749466"/>
          </a:xfrm>
        </p:spPr>
        <p:txBody>
          <a:bodyPr>
            <a:normAutofit/>
          </a:bodyPr>
          <a:lstStyle>
            <a:lvl1pPr marL="0" indent="0" algn="ctr">
              <a:buSzPct val="100000"/>
              <a:buFont typeface="Arial" panose="020B0604020202020204" pitchFamily="34" charset="0"/>
              <a:buNone/>
              <a:defRPr sz="26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9170" indent="-609585">
              <a:buSzPct val="100000"/>
              <a:buFont typeface="Arial" panose="020B0604020202020204" pitchFamily="34" charset="0"/>
              <a:buChar char="•"/>
              <a:defRPr sz="3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358" indent="-457189">
              <a:buSzPct val="100000"/>
              <a:buFont typeface="Arial" panose="020B0604020202020204" pitchFamily="34" charset="0"/>
              <a:buChar char="•"/>
              <a:defRPr sz="28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85943" indent="-457189">
              <a:buSzPct val="100000"/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895528" indent="-457189"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392743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794230" y="1244832"/>
            <a:ext cx="10603541" cy="3893354"/>
          </a:xfrm>
        </p:spPr>
        <p:txBody>
          <a:bodyPr/>
          <a:lstStyle>
            <a:lvl1pPr marL="609585" indent="-609585">
              <a:buSzPct val="100000"/>
              <a:buFont typeface="Arial" panose="020B0604020202020204" pitchFamily="34" charset="0"/>
              <a:buChar char="•"/>
              <a:defRPr sz="3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9170" indent="-609585">
              <a:buSzPct val="100000"/>
              <a:buFont typeface="Arial" panose="020B0604020202020204" pitchFamily="34" charset="0"/>
              <a:buChar char="•"/>
              <a:defRPr sz="28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358" indent="-457189">
              <a:buSzPct val="100000"/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85943" indent="-457189"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895528" indent="-457189">
              <a:buSzPct val="100000"/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794230" y="342549"/>
            <a:ext cx="7768353" cy="75270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strike="noStrike" cap="none" normalizeH="0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74AEF-EF6F-4FE8-B8C1-4E8EF8755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25678"/>
            <a:ext cx="1524000" cy="8401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1737-BEC5-4309-B353-B4E309CB8F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>
            <a:lvl1pPr>
              <a:defRPr sz="1800"/>
            </a:lvl1pPr>
          </a:lstStyle>
          <a:p>
            <a:fld id="{41E38DE5-B1BB-4D7F-A2AD-6CF61196A0D3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230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794231" y="2451729"/>
            <a:ext cx="10603541" cy="2123363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Slide Separator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FC6CB-861C-4802-881F-18F867CB9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25678"/>
            <a:ext cx="1524000" cy="8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1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86" y="2460370"/>
            <a:ext cx="9856227" cy="1331887"/>
          </a:xfrm>
        </p:spPr>
        <p:txBody>
          <a:bodyPr>
            <a:normAutofit/>
          </a:bodyPr>
          <a:lstStyle>
            <a:lvl1pPr marL="0" indent="0" algn="ctr">
              <a:buNone/>
              <a:defRPr sz="3600" b="1" i="0" cap="none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Ending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A129-8FF5-4D9A-A9C3-8C27D1FDE6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25678"/>
            <a:ext cx="1524000" cy="8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8DE5-B1BB-4D7F-A2AD-6CF61196A0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3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hart" Target="../charts/chart1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D6D6-726E-4041-AF45-872E24EFB4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230" y="1618719"/>
            <a:ext cx="10603540" cy="1375029"/>
          </a:xfrm>
        </p:spPr>
        <p:txBody>
          <a:bodyPr>
            <a:normAutofit/>
          </a:bodyPr>
          <a:lstStyle/>
          <a:p>
            <a:r>
              <a:rPr lang="en-CA" sz="4200" dirty="0"/>
              <a:t>Language-Driven Synthesis of 3D Scenes from Scene Databases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933BE2-B905-4374-9CF0-C373E6F962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3429000"/>
            <a:ext cx="10603541" cy="1225904"/>
          </a:xfrm>
        </p:spPr>
        <p:txBody>
          <a:bodyPr>
            <a:normAutofit/>
          </a:bodyPr>
          <a:lstStyle/>
          <a:p>
            <a:r>
              <a:rPr lang="en-CA" dirty="0"/>
              <a:t>Rui Ma   </a:t>
            </a:r>
            <a:r>
              <a:rPr lang="en-CA" dirty="0" err="1"/>
              <a:t>Akshay</a:t>
            </a:r>
            <a:r>
              <a:rPr lang="en-CA" dirty="0"/>
              <a:t> </a:t>
            </a:r>
            <a:r>
              <a:rPr lang="en-CA" dirty="0" err="1"/>
              <a:t>Gadi</a:t>
            </a:r>
            <a:r>
              <a:rPr lang="en-CA" dirty="0"/>
              <a:t> </a:t>
            </a:r>
            <a:r>
              <a:rPr lang="en-CA" dirty="0" err="1"/>
              <a:t>Patil</a:t>
            </a:r>
            <a:r>
              <a:rPr lang="en-CA" dirty="0"/>
              <a:t>   Matthew Fisher   </a:t>
            </a:r>
            <a:r>
              <a:rPr lang="en-CA" dirty="0" err="1"/>
              <a:t>Manyi</a:t>
            </a:r>
            <a:r>
              <a:rPr lang="en-CA" dirty="0"/>
              <a:t> Li   </a:t>
            </a:r>
            <a:r>
              <a:rPr lang="en-CA" dirty="0" err="1"/>
              <a:t>Sören</a:t>
            </a:r>
            <a:r>
              <a:rPr lang="en-CA" dirty="0"/>
              <a:t> </a:t>
            </a:r>
            <a:r>
              <a:rPr lang="en-CA" dirty="0" err="1"/>
              <a:t>Pirk</a:t>
            </a:r>
            <a:br>
              <a:rPr lang="en-CA" dirty="0"/>
            </a:br>
            <a:r>
              <a:rPr lang="en-CA" dirty="0" err="1"/>
              <a:t>Binh</a:t>
            </a:r>
            <a:r>
              <a:rPr lang="en-CA" dirty="0"/>
              <a:t>-Son Hua   Sai-Kit Yeung   Xin Tong   Leonidas </a:t>
            </a:r>
            <a:r>
              <a:rPr lang="en-CA" dirty="0" err="1"/>
              <a:t>Guibas</a:t>
            </a:r>
            <a:r>
              <a:rPr lang="en-CA" dirty="0"/>
              <a:t>   Hao Zhang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7D069-00B2-4995-B79C-5345A0C2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47" y="4771973"/>
            <a:ext cx="1247886" cy="620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C8615-425F-41C0-8BA6-8E4725B375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26000" r="13981" b="28083"/>
          <a:stretch/>
        </p:blipFill>
        <p:spPr>
          <a:xfrm>
            <a:off x="3153680" y="4717261"/>
            <a:ext cx="2406710" cy="730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7C18B-A643-4B84-B3B8-8F68E980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69" y="4808716"/>
            <a:ext cx="2289511" cy="547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5E7AE-CF1A-446F-BB7D-9EDE09BE0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59" y="4735489"/>
            <a:ext cx="2289511" cy="693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DD003-7B3E-4880-99BC-CF3988D5D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" y="5737625"/>
            <a:ext cx="1846278" cy="605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DC65A9-69C1-4909-9D19-73BE141CC8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88" y="5752638"/>
            <a:ext cx="2123376" cy="547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55C48-2FC2-408D-B816-B7E3BE959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69" y="5652787"/>
            <a:ext cx="2453874" cy="785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A18DCE-EE82-4AAB-A839-2B42CD6A0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23" y="5752638"/>
            <a:ext cx="2192982" cy="4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F9F63-8786-4E60-A3B5-DC5A1617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7768353" cy="752705"/>
          </a:xfrm>
        </p:spPr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A766-DD7F-4BD0-B7BB-2F8EE85FBA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DD7F6-13F7-4636-981B-718EC762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98" y="1359865"/>
            <a:ext cx="2841458" cy="24274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FE9E86-B50A-4507-AB02-172D07C58AFF}"/>
              </a:ext>
            </a:extLst>
          </p:cNvPr>
          <p:cNvCxnSpPr>
            <a:cxnSpLocks/>
          </p:cNvCxnSpPr>
          <p:nvPr/>
        </p:nvCxnSpPr>
        <p:spPr>
          <a:xfrm flipH="1">
            <a:off x="5570398" y="2719863"/>
            <a:ext cx="1119160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E2622B-418A-4B50-8F47-B7DB232EA776}"/>
              </a:ext>
            </a:extLst>
          </p:cNvPr>
          <p:cNvGrpSpPr/>
          <p:nvPr/>
        </p:nvGrpSpPr>
        <p:grpSpPr>
          <a:xfrm>
            <a:off x="5619065" y="1226383"/>
            <a:ext cx="4619473" cy="2209730"/>
            <a:chOff x="5619065" y="1226383"/>
            <a:chExt cx="4619473" cy="22097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8FA91A-9512-4416-B8C5-F0D66585A9F8}"/>
                </a:ext>
              </a:extLst>
            </p:cNvPr>
            <p:cNvCxnSpPr>
              <a:cxnSpLocks/>
            </p:cNvCxnSpPr>
            <p:nvPr/>
          </p:nvCxnSpPr>
          <p:spPr>
            <a:xfrm>
              <a:off x="5619065" y="2042070"/>
              <a:ext cx="119162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B5501D-2CB7-448B-AF7B-75D73E65C9B8}"/>
                </a:ext>
              </a:extLst>
            </p:cNvPr>
            <p:cNvGrpSpPr/>
            <p:nvPr/>
          </p:nvGrpSpPr>
          <p:grpSpPr>
            <a:xfrm>
              <a:off x="7214889" y="1738259"/>
              <a:ext cx="2741881" cy="1697854"/>
              <a:chOff x="1503280" y="-255781"/>
              <a:chExt cx="4310072" cy="266892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49CFA6F-5631-42F4-8D7B-00EEF0F354E8}"/>
                  </a:ext>
                </a:extLst>
              </p:cNvPr>
              <p:cNvGrpSpPr/>
              <p:nvPr/>
            </p:nvGrpSpPr>
            <p:grpSpPr>
              <a:xfrm>
                <a:off x="1503280" y="255781"/>
                <a:ext cx="4065558" cy="2157361"/>
                <a:chOff x="4393028" y="-880063"/>
                <a:chExt cx="4065558" cy="2157361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9A7173E-EF58-4AC8-869B-2EE81B942ABB}"/>
                    </a:ext>
                  </a:extLst>
                </p:cNvPr>
                <p:cNvCxnSpPr>
                  <a:cxnSpLocks/>
                  <a:stCxn id="22" idx="2"/>
                  <a:endCxn id="19" idx="0"/>
                </p:cNvCxnSpPr>
                <p:nvPr/>
              </p:nvCxnSpPr>
              <p:spPr>
                <a:xfrm flipH="1">
                  <a:off x="7462424" y="-875650"/>
                  <a:ext cx="729114" cy="665011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3C5C9-281B-4596-B2C1-369616C4E281}"/>
                    </a:ext>
                  </a:extLst>
                </p:cNvPr>
                <p:cNvSpPr/>
                <p:nvPr/>
              </p:nvSpPr>
              <p:spPr>
                <a:xfrm>
                  <a:off x="4393028" y="765736"/>
                  <a:ext cx="1023124" cy="51156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63B8F0B-76EE-4AB9-9659-810498346A64}"/>
                    </a:ext>
                  </a:extLst>
                </p:cNvPr>
                <p:cNvSpPr/>
                <p:nvPr/>
              </p:nvSpPr>
              <p:spPr>
                <a:xfrm>
                  <a:off x="7435462" y="765736"/>
                  <a:ext cx="1023124" cy="51156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799D768-29A3-4E39-9CFA-B002D1182C8F}"/>
                    </a:ext>
                  </a:extLst>
                </p:cNvPr>
                <p:cNvSpPr/>
                <p:nvPr/>
              </p:nvSpPr>
              <p:spPr>
                <a:xfrm>
                  <a:off x="5784289" y="765736"/>
                  <a:ext cx="1264303" cy="51156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810691A-0E02-426A-A754-C203FB5EB154}"/>
                    </a:ext>
                  </a:extLst>
                </p:cNvPr>
                <p:cNvCxnSpPr>
                  <a:cxnSpLocks/>
                  <a:stCxn id="19" idx="0"/>
                  <a:endCxn id="21" idx="2"/>
                </p:cNvCxnSpPr>
                <p:nvPr/>
              </p:nvCxnSpPr>
              <p:spPr>
                <a:xfrm flipH="1" flipV="1">
                  <a:off x="6591227" y="-880063"/>
                  <a:ext cx="871197" cy="669424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EA52427-45F9-41E5-A879-F54B5AC7927F}"/>
                    </a:ext>
                  </a:extLst>
                </p:cNvPr>
                <p:cNvCxnSpPr>
                  <a:cxnSpLocks/>
                  <a:stCxn id="20" idx="2"/>
                  <a:endCxn id="18" idx="0"/>
                </p:cNvCxnSpPr>
                <p:nvPr/>
              </p:nvCxnSpPr>
              <p:spPr>
                <a:xfrm>
                  <a:off x="4920140" y="-880063"/>
                  <a:ext cx="625809" cy="669424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19A1A5C-0A64-4A48-9AB5-E44E74704254}"/>
                    </a:ext>
                  </a:extLst>
                </p:cNvPr>
                <p:cNvCxnSpPr>
                  <a:cxnSpLocks/>
                  <a:stCxn id="18" idx="2"/>
                  <a:endCxn id="24" idx="0"/>
                </p:cNvCxnSpPr>
                <p:nvPr/>
              </p:nvCxnSpPr>
              <p:spPr>
                <a:xfrm flipH="1">
                  <a:off x="4904590" y="300923"/>
                  <a:ext cx="641359" cy="464813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56A0B21-F7E5-4146-8922-01486AA699DE}"/>
                    </a:ext>
                  </a:extLst>
                </p:cNvPr>
                <p:cNvCxnSpPr>
                  <a:cxnSpLocks/>
                  <a:stCxn id="26" idx="1"/>
                  <a:endCxn id="24" idx="3"/>
                </p:cNvCxnSpPr>
                <p:nvPr/>
              </p:nvCxnSpPr>
              <p:spPr>
                <a:xfrm flipH="1">
                  <a:off x="5416152" y="1021517"/>
                  <a:ext cx="368137" cy="0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EE15DD5-975C-42A7-AA95-439DD3B87993}"/>
                    </a:ext>
                  </a:extLst>
                </p:cNvPr>
                <p:cNvCxnSpPr>
                  <a:cxnSpLocks/>
                  <a:stCxn id="25" idx="1"/>
                  <a:endCxn id="26" idx="3"/>
                </p:cNvCxnSpPr>
                <p:nvPr/>
              </p:nvCxnSpPr>
              <p:spPr>
                <a:xfrm flipH="1">
                  <a:off x="7048592" y="1021517"/>
                  <a:ext cx="386870" cy="0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582BB9-8DC6-4E4D-8579-7177D9B04FB8}"/>
                    </a:ext>
                  </a:extLst>
                </p:cNvPr>
                <p:cNvCxnSpPr>
                  <a:cxnSpLocks/>
                  <a:stCxn id="21" idx="2"/>
                  <a:endCxn id="18" idx="0"/>
                </p:cNvCxnSpPr>
                <p:nvPr/>
              </p:nvCxnSpPr>
              <p:spPr>
                <a:xfrm flipH="1">
                  <a:off x="5545949" y="-880063"/>
                  <a:ext cx="1045278" cy="669424"/>
                </a:xfrm>
                <a:prstGeom prst="line">
                  <a:avLst/>
                </a:prstGeom>
                <a:ln w="19050">
                  <a:headEnd type="none" w="lg" len="lg"/>
                  <a:tailEnd type="non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58287-6D98-4CEF-AF23-BB9A7081E311}"/>
                  </a:ext>
                </a:extLst>
              </p:cNvPr>
              <p:cNvSpPr/>
              <p:nvPr/>
            </p:nvSpPr>
            <p:spPr>
              <a:xfrm>
                <a:off x="2024049" y="925205"/>
                <a:ext cx="1264303" cy="5115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C27BC1-A8B8-47BA-8BB0-E2E9FBECA37F}"/>
                  </a:ext>
                </a:extLst>
              </p:cNvPr>
              <p:cNvSpPr/>
              <p:nvPr/>
            </p:nvSpPr>
            <p:spPr>
              <a:xfrm>
                <a:off x="3940524" y="925205"/>
                <a:ext cx="1264303" cy="5115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87D55B-6284-47BD-9447-55462B87639E}"/>
                  </a:ext>
                </a:extLst>
              </p:cNvPr>
              <p:cNvSpPr/>
              <p:nvPr/>
            </p:nvSpPr>
            <p:spPr>
              <a:xfrm>
                <a:off x="1518830" y="-255781"/>
                <a:ext cx="1023124" cy="5115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F155355-0F4E-4814-9043-AE1AF09569C4}"/>
                  </a:ext>
                </a:extLst>
              </p:cNvPr>
              <p:cNvSpPr/>
              <p:nvPr/>
            </p:nvSpPr>
            <p:spPr>
              <a:xfrm>
                <a:off x="3189917" y="-255781"/>
                <a:ext cx="1023124" cy="5115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D7CD3B-FF6D-43C4-8B91-4048D24B283E}"/>
                  </a:ext>
                </a:extLst>
              </p:cNvPr>
              <p:cNvSpPr/>
              <p:nvPr/>
            </p:nvSpPr>
            <p:spPr>
              <a:xfrm>
                <a:off x="4790228" y="-251368"/>
                <a:ext cx="1023124" cy="5115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5EA03-0DE2-4DEC-8D78-EEFC12F3B99E}"/>
                </a:ext>
              </a:extLst>
            </p:cNvPr>
            <p:cNvSpPr txBox="1"/>
            <p:nvPr/>
          </p:nvSpPr>
          <p:spPr>
            <a:xfrm>
              <a:off x="6939571" y="1226383"/>
              <a:ext cx="329896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Open Sans"/>
                  <a:cs typeface="Times New Roman" panose="02020603050405020304" pitchFamily="18" charset="0"/>
                </a:rPr>
                <a:t>Semantic scene graph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F4A14B-191F-48DB-80CD-CFF52978B617}"/>
              </a:ext>
            </a:extLst>
          </p:cNvPr>
          <p:cNvSpPr txBox="1"/>
          <p:nvPr/>
        </p:nvSpPr>
        <p:spPr>
          <a:xfrm>
            <a:off x="6854361" y="4156200"/>
            <a:ext cx="1970074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Open Sans" panose="020B0606030504020204"/>
                <a:cs typeface="Times New Roman" panose="02020603050405020304" pitchFamily="18" charset="0"/>
              </a:rPr>
              <a:t>There is a TV in front of the sofa.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6F170-BA5F-40E6-988C-8D770A7CC0B9}"/>
              </a:ext>
            </a:extLst>
          </p:cNvPr>
          <p:cNvGrpSpPr/>
          <p:nvPr/>
        </p:nvGrpSpPr>
        <p:grpSpPr>
          <a:xfrm>
            <a:off x="1499277" y="3742477"/>
            <a:ext cx="1973686" cy="2425059"/>
            <a:chOff x="1499277" y="3742477"/>
            <a:chExt cx="1973686" cy="242505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CB4EB2D-B599-4156-9D0F-F1D7E9FB7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3" t="8402" r="15705" b="11837"/>
            <a:stretch/>
          </p:blipFill>
          <p:spPr>
            <a:xfrm>
              <a:off x="1499277" y="4230149"/>
              <a:ext cx="1973686" cy="19373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rnd">
              <a:noFill/>
            </a:ln>
            <a:effectLst/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B2FB872-6801-4DA0-85A1-F15A730796F7}"/>
                </a:ext>
              </a:extLst>
            </p:cNvPr>
            <p:cNvCxnSpPr>
              <a:cxnSpLocks/>
            </p:cNvCxnSpPr>
            <p:nvPr/>
          </p:nvCxnSpPr>
          <p:spPr>
            <a:xfrm>
              <a:off x="2487092" y="3742477"/>
              <a:ext cx="0" cy="550717"/>
            </a:xfrm>
            <a:prstGeom prst="straightConnector1">
              <a:avLst/>
            </a:prstGeom>
            <a:ln w="76200"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BC85192-1C1E-4E25-940D-DE4178E0B71B}"/>
              </a:ext>
            </a:extLst>
          </p:cNvPr>
          <p:cNvSpPr txBox="1"/>
          <p:nvPr/>
        </p:nvSpPr>
        <p:spPr>
          <a:xfrm>
            <a:off x="91010" y="2252400"/>
            <a:ext cx="188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Open Sans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D5414B-F1AB-4BF7-9995-82F084B3AC46}"/>
              </a:ext>
            </a:extLst>
          </p:cNvPr>
          <p:cNvSpPr txBox="1"/>
          <p:nvPr/>
        </p:nvSpPr>
        <p:spPr>
          <a:xfrm>
            <a:off x="7930727" y="6078602"/>
            <a:ext cx="202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Open Sans"/>
                <a:cs typeface="Times New Roman" panose="02020603050405020304" pitchFamily="18" charset="0"/>
              </a:rPr>
              <a:t>Synthesis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FD5E91-5835-4B84-9428-DA8C767959EE}"/>
              </a:ext>
            </a:extLst>
          </p:cNvPr>
          <p:cNvCxnSpPr>
            <a:cxnSpLocks/>
          </p:cNvCxnSpPr>
          <p:nvPr/>
        </p:nvCxnSpPr>
        <p:spPr>
          <a:xfrm>
            <a:off x="4708612" y="3736474"/>
            <a:ext cx="0" cy="556720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3795FBF-348E-4E3A-BDE8-E48A9D44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551" y="4387108"/>
            <a:ext cx="1611790" cy="169149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101B6E-2353-4400-A21A-2A2CBDC11F84}"/>
              </a:ext>
            </a:extLst>
          </p:cNvPr>
          <p:cNvCxnSpPr>
            <a:cxnSpLocks/>
          </p:cNvCxnSpPr>
          <p:nvPr/>
        </p:nvCxnSpPr>
        <p:spPr>
          <a:xfrm flipV="1">
            <a:off x="7872928" y="3530520"/>
            <a:ext cx="0" cy="513508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496002-C41A-4B72-8DB9-3877D4DBF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55" y="4898271"/>
            <a:ext cx="1543531" cy="115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4EEBC09-1376-414C-869E-C75A8FA24D4B}"/>
              </a:ext>
            </a:extLst>
          </p:cNvPr>
          <p:cNvSpPr txBox="1"/>
          <p:nvPr/>
        </p:nvSpPr>
        <p:spPr>
          <a:xfrm>
            <a:off x="3195462" y="4667160"/>
            <a:ext cx="78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6"/>
                </a:solidFill>
                <a:latin typeface="Open Sans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1ABB7F-1BF6-4415-A269-281B71890109}"/>
              </a:ext>
            </a:extLst>
          </p:cNvPr>
          <p:cNvCxnSpPr>
            <a:cxnSpLocks/>
          </p:cNvCxnSpPr>
          <p:nvPr/>
        </p:nvCxnSpPr>
        <p:spPr>
          <a:xfrm>
            <a:off x="5701163" y="5097113"/>
            <a:ext cx="1109524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4B90909-0836-4150-A794-FE0B346C0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79" y="3733620"/>
            <a:ext cx="2433916" cy="243391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ECE7C83-B201-45C0-BD36-77169FCFCF2F}"/>
              </a:ext>
            </a:extLst>
          </p:cNvPr>
          <p:cNvSpPr txBox="1"/>
          <p:nvPr/>
        </p:nvSpPr>
        <p:spPr>
          <a:xfrm>
            <a:off x="1354256" y="6040740"/>
            <a:ext cx="226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en Sans"/>
                <a:cs typeface="Times New Roman" panose="02020603050405020304" pitchFamily="18" charset="0"/>
              </a:rPr>
              <a:t>Relational models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211513-D17F-4829-9068-93A6570B8458}"/>
              </a:ext>
            </a:extLst>
          </p:cNvPr>
          <p:cNvSpPr txBox="1"/>
          <p:nvPr/>
        </p:nvSpPr>
        <p:spPr>
          <a:xfrm>
            <a:off x="3907798" y="6040740"/>
            <a:ext cx="1973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en Sans"/>
                <a:cs typeface="Times New Roman" panose="02020603050405020304" pitchFamily="18" charset="0"/>
              </a:rPr>
              <a:t>Sub-scenes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53DF8F-024E-4CC9-8710-F200C53F2FC3}"/>
              </a:ext>
            </a:extLst>
          </p:cNvPr>
          <p:cNvCxnSpPr>
            <a:cxnSpLocks/>
          </p:cNvCxnSpPr>
          <p:nvPr/>
        </p:nvCxnSpPr>
        <p:spPr>
          <a:xfrm>
            <a:off x="8947071" y="5097113"/>
            <a:ext cx="717663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  <p:bldP spid="42" grpId="0"/>
      <p:bldP spid="48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9127E-0233-46D9-81BE-55E3F4BB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9522587" cy="75270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en-US" dirty="0"/>
              <a:t>Language-driven scene synthesis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66007-6C69-4102-BF9B-6F2ED69468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11</a:t>
            </a:fld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99114-F691-48BB-AA9B-1E0BF39E4BAA}"/>
              </a:ext>
            </a:extLst>
          </p:cNvPr>
          <p:cNvGrpSpPr/>
          <p:nvPr/>
        </p:nvGrpSpPr>
        <p:grpSpPr>
          <a:xfrm>
            <a:off x="707653" y="2888529"/>
            <a:ext cx="1947925" cy="2994721"/>
            <a:chOff x="351844" y="2721416"/>
            <a:chExt cx="1947925" cy="29947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430506-2ACE-4734-B492-C3EA8A63F8F3}"/>
                </a:ext>
              </a:extLst>
            </p:cNvPr>
            <p:cNvGrpSpPr/>
            <p:nvPr/>
          </p:nvGrpSpPr>
          <p:grpSpPr>
            <a:xfrm>
              <a:off x="455550" y="4121372"/>
              <a:ext cx="1710366" cy="1363258"/>
              <a:chOff x="1052351" y="3545003"/>
              <a:chExt cx="1863062" cy="14849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14D148-9C12-4105-B920-CB85DC54C430}"/>
                  </a:ext>
                </a:extLst>
              </p:cNvPr>
              <p:cNvSpPr/>
              <p:nvPr/>
            </p:nvSpPr>
            <p:spPr>
              <a:xfrm>
                <a:off x="1997525" y="3969861"/>
                <a:ext cx="882179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614795B-62CE-4A3A-A4F5-31D7EBD46C14}"/>
                  </a:ext>
                </a:extLst>
              </p:cNvPr>
              <p:cNvSpPr/>
              <p:nvPr/>
            </p:nvSpPr>
            <p:spPr>
              <a:xfrm>
                <a:off x="1052351" y="3545003"/>
                <a:ext cx="872208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150461-5A79-4CC1-AA50-D5442B496293}"/>
                  </a:ext>
                </a:extLst>
              </p:cNvPr>
              <p:cNvSpPr/>
              <p:nvPr/>
            </p:nvSpPr>
            <p:spPr>
              <a:xfrm>
                <a:off x="1961817" y="4741968"/>
                <a:ext cx="953596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4A3042F-791E-4F68-9260-1B6188870CF5}"/>
                  </a:ext>
                </a:extLst>
              </p:cNvPr>
              <p:cNvSpPr/>
              <p:nvPr/>
            </p:nvSpPr>
            <p:spPr>
              <a:xfrm>
                <a:off x="2096615" y="3563014"/>
                <a:ext cx="684001" cy="25200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 sz="13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CCB358E-D613-432B-96D0-6D899D211435}"/>
                  </a:ext>
                </a:extLst>
              </p:cNvPr>
              <p:cNvCxnSpPr>
                <a:cxnSpLocks/>
                <a:stCxn id="15" idx="2"/>
                <a:endCxn id="11" idx="0"/>
              </p:cNvCxnSpPr>
              <p:nvPr/>
            </p:nvCxnSpPr>
            <p:spPr>
              <a:xfrm flipH="1">
                <a:off x="2438615" y="4634959"/>
                <a:ext cx="1" cy="1070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BB986B7-A902-482C-A490-BE95DE3B0340}"/>
                  </a:ext>
                </a:extLst>
              </p:cNvPr>
              <p:cNvCxnSpPr>
                <a:cxnSpLocks/>
                <a:stCxn id="15" idx="0"/>
                <a:endCxn id="9" idx="2"/>
              </p:cNvCxnSpPr>
              <p:nvPr/>
            </p:nvCxnSpPr>
            <p:spPr>
              <a:xfrm flipH="1" flipV="1">
                <a:off x="2438615" y="4257862"/>
                <a:ext cx="1" cy="125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32BD61-A14B-43F8-830C-F231AA6FA14C}"/>
                  </a:ext>
                </a:extLst>
              </p:cNvPr>
              <p:cNvSpPr/>
              <p:nvPr/>
            </p:nvSpPr>
            <p:spPr>
              <a:xfrm>
                <a:off x="2096615" y="4382958"/>
                <a:ext cx="684001" cy="25200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 sz="13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B9035C-5A50-4011-B6E6-AAA2E4400419}"/>
                  </a:ext>
                </a:extLst>
              </p:cNvPr>
              <p:cNvCxnSpPr>
                <a:cxnSpLocks/>
                <a:stCxn id="9" idx="0"/>
                <a:endCxn id="12" idx="2"/>
              </p:cNvCxnSpPr>
              <p:nvPr/>
            </p:nvCxnSpPr>
            <p:spPr>
              <a:xfrm flipV="1">
                <a:off x="2438615" y="3815015"/>
                <a:ext cx="1" cy="1548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E30CA-2D70-4F42-9952-6790E5D9A536}"/>
                  </a:ext>
                </a:extLst>
              </p:cNvPr>
              <p:cNvCxnSpPr>
                <a:cxnSpLocks/>
                <a:stCxn id="12" idx="1"/>
                <a:endCxn id="10" idx="3"/>
              </p:cNvCxnSpPr>
              <p:nvPr/>
            </p:nvCxnSpPr>
            <p:spPr>
              <a:xfrm flipH="1" flipV="1">
                <a:off x="1924559" y="3689003"/>
                <a:ext cx="172056" cy="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E3D9FF-A82B-404F-962A-222A0B97B3CD}"/>
                </a:ext>
              </a:extLst>
            </p:cNvPr>
            <p:cNvSpPr txBox="1"/>
            <p:nvPr/>
          </p:nvSpPr>
          <p:spPr>
            <a:xfrm>
              <a:off x="498463" y="2951945"/>
              <a:ext cx="1649628" cy="954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There is a monitor on the desk and a lamp to the left of the monitor.</a:t>
              </a:r>
            </a:p>
          </p:txBody>
        </p:sp>
        <p:sp>
          <p:nvSpPr>
            <p:cNvPr id="8" name="Rounded Rectangle 165">
              <a:extLst>
                <a:ext uri="{FF2B5EF4-FFF2-40B4-BE49-F238E27FC236}">
                  <a16:creationId xmlns:a16="http://schemas.microsoft.com/office/drawing/2014/main" id="{B4325D05-7A74-44FA-AFF8-E188AE76D00D}"/>
                </a:ext>
              </a:extLst>
            </p:cNvPr>
            <p:cNvSpPr/>
            <p:nvPr/>
          </p:nvSpPr>
          <p:spPr>
            <a:xfrm>
              <a:off x="351844" y="2721416"/>
              <a:ext cx="1947925" cy="2994721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97AB8D7-3A90-493B-B610-265FCCC2A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7140" r="4932" b="9579"/>
          <a:stretch/>
        </p:blipFill>
        <p:spPr>
          <a:xfrm>
            <a:off x="4071852" y="3445127"/>
            <a:ext cx="3483921" cy="2398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157145-426F-4FCD-8656-2E03512F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8" y="2889151"/>
            <a:ext cx="1638750" cy="139995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95955FB-DE38-4DC4-9B68-D080F5F6E3DE}"/>
              </a:ext>
            </a:extLst>
          </p:cNvPr>
          <p:cNvSpPr/>
          <p:nvPr/>
        </p:nvSpPr>
        <p:spPr>
          <a:xfrm>
            <a:off x="3346615" y="4378629"/>
            <a:ext cx="776142" cy="42485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721D78-AECC-4C2F-B1D1-0554C6995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7396" r="14106" b="14105"/>
          <a:stretch/>
        </p:blipFill>
        <p:spPr>
          <a:xfrm>
            <a:off x="7111086" y="2676087"/>
            <a:ext cx="2084777" cy="1563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9C4D1B-5975-4A14-9F04-11D42E1E72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7396" r="14106" b="14105"/>
          <a:stretch/>
        </p:blipFill>
        <p:spPr>
          <a:xfrm>
            <a:off x="9118249" y="3502289"/>
            <a:ext cx="2949300" cy="22119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F1794D8-9D98-4D0D-8D99-6CBFEB7009A2}"/>
              </a:ext>
            </a:extLst>
          </p:cNvPr>
          <p:cNvSpPr/>
          <p:nvPr/>
        </p:nvSpPr>
        <p:spPr>
          <a:xfrm>
            <a:off x="3069548" y="4876562"/>
            <a:ext cx="1342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Retrieval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4F7735E-E0DF-4598-BEE2-3D84FF086629}"/>
              </a:ext>
            </a:extLst>
          </p:cNvPr>
          <p:cNvSpPr/>
          <p:nvPr/>
        </p:nvSpPr>
        <p:spPr>
          <a:xfrm>
            <a:off x="7765403" y="4385889"/>
            <a:ext cx="776142" cy="42485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1ECE85-FCA2-4397-B985-0556350A3C6E}"/>
              </a:ext>
            </a:extLst>
          </p:cNvPr>
          <p:cNvSpPr/>
          <p:nvPr/>
        </p:nvSpPr>
        <p:spPr>
          <a:xfrm>
            <a:off x="7034738" y="4876563"/>
            <a:ext cx="22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Accommodation</a:t>
            </a:r>
            <a:endParaRPr lang="en-CA" sz="2400" dirty="0">
              <a:latin typeface="Open Sans" panose="020B0606030504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D41947-D9F6-4537-8BCF-D9FC23CC14E6}"/>
              </a:ext>
            </a:extLst>
          </p:cNvPr>
          <p:cNvSpPr/>
          <p:nvPr/>
        </p:nvSpPr>
        <p:spPr>
          <a:xfrm>
            <a:off x="2704002" y="2350575"/>
            <a:ext cx="225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 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98984A-0E42-474E-BCA0-01CC14D921B7}"/>
              </a:ext>
            </a:extLst>
          </p:cNvPr>
          <p:cNvSpPr/>
          <p:nvPr/>
        </p:nvSpPr>
        <p:spPr>
          <a:xfrm>
            <a:off x="7111086" y="2305765"/>
            <a:ext cx="1925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scene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CB0139-3E74-491B-A63D-DF69FA3448A8}"/>
              </a:ext>
            </a:extLst>
          </p:cNvPr>
          <p:cNvSpPr/>
          <p:nvPr/>
        </p:nvSpPr>
        <p:spPr>
          <a:xfrm>
            <a:off x="9964219" y="3077006"/>
            <a:ext cx="1544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scene</a:t>
            </a:r>
          </a:p>
        </p:txBody>
      </p:sp>
      <p:sp>
        <p:nvSpPr>
          <p:cNvPr id="29" name="Rounded Rectangle 165">
            <a:extLst>
              <a:ext uri="{FF2B5EF4-FFF2-40B4-BE49-F238E27FC236}">
                <a16:creationId xmlns:a16="http://schemas.microsoft.com/office/drawing/2014/main" id="{9793944C-6050-484C-AEEE-97D09AB5EA19}"/>
              </a:ext>
            </a:extLst>
          </p:cNvPr>
          <p:cNvSpPr/>
          <p:nvPr/>
        </p:nvSpPr>
        <p:spPr>
          <a:xfrm>
            <a:off x="278952" y="2305578"/>
            <a:ext cx="11634095" cy="375257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C86E26-9624-41A4-8F0E-61C70AB31EC7}"/>
              </a:ext>
            </a:extLst>
          </p:cNvPr>
          <p:cNvCxnSpPr>
            <a:cxnSpLocks/>
          </p:cNvCxnSpPr>
          <p:nvPr/>
        </p:nvCxnSpPr>
        <p:spPr>
          <a:xfrm>
            <a:off x="5758275" y="6440167"/>
            <a:ext cx="749287" cy="6704"/>
          </a:xfrm>
          <a:prstGeom prst="line">
            <a:avLst/>
          </a:prstGeom>
          <a:ln w="177800" cap="rnd">
            <a:solidFill>
              <a:schemeClr val="accent6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553A7765-E812-4247-A38C-B1EBCD993F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29" y="1388499"/>
            <a:ext cx="10603541" cy="3893354"/>
          </a:xfrm>
        </p:spPr>
        <p:txBody>
          <a:bodyPr/>
          <a:lstStyle/>
          <a:p>
            <a:r>
              <a:rPr lang="en-CA" dirty="0">
                <a:sym typeface="Wingdings" panose="05000000000000000000" pitchFamily="2" charset="2"/>
              </a:rPr>
              <a:t>Sub-scene retrieval and accommodation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03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 animBg="1"/>
      <p:bldP spid="25" grpId="0"/>
      <p:bldP spid="26" grpId="0"/>
      <p:bldP spid="27" grpId="0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863A-E90A-48A3-8415-B07C98D914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12</a:t>
            </a:fld>
            <a:endParaRPr lang="en-CA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369F91-2B03-45FF-AF68-A172FF9447A3}"/>
              </a:ext>
            </a:extLst>
          </p:cNvPr>
          <p:cNvCxnSpPr>
            <a:cxnSpLocks/>
          </p:cNvCxnSpPr>
          <p:nvPr/>
        </p:nvCxnSpPr>
        <p:spPr>
          <a:xfrm flipH="1">
            <a:off x="3424129" y="2766264"/>
            <a:ext cx="1" cy="395753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8F89DB-5FD6-4D25-ACB7-A46CF6E9696A}"/>
              </a:ext>
            </a:extLst>
          </p:cNvPr>
          <p:cNvCxnSpPr>
            <a:cxnSpLocks/>
          </p:cNvCxnSpPr>
          <p:nvPr/>
        </p:nvCxnSpPr>
        <p:spPr>
          <a:xfrm flipH="1">
            <a:off x="6681543" y="3964139"/>
            <a:ext cx="575805" cy="0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85D094F-8A32-4A02-9188-B29528CB7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54" y="2099900"/>
            <a:ext cx="3582412" cy="358241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51CEDF0-4C38-4241-B630-0240262194F8}"/>
              </a:ext>
            </a:extLst>
          </p:cNvPr>
          <p:cNvSpPr/>
          <p:nvPr/>
        </p:nvSpPr>
        <p:spPr>
          <a:xfrm>
            <a:off x="1368770" y="5480403"/>
            <a:ext cx="4676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>
                <a:latin typeface="Open Sans"/>
              </a:rPr>
              <a:t>Semantic Scene Graph (SSG)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47ACA-2D44-446B-9C5C-F30706D27AF4}"/>
              </a:ext>
            </a:extLst>
          </p:cNvPr>
          <p:cNvSpPr txBox="1"/>
          <p:nvPr/>
        </p:nvSpPr>
        <p:spPr>
          <a:xfrm>
            <a:off x="1362512" y="1704768"/>
            <a:ext cx="4579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Open Sans"/>
              </a:rPr>
              <a:t>“</a:t>
            </a:r>
            <a:r>
              <a:rPr lang="en-CA" sz="2000" b="1" i="1" dirty="0">
                <a:latin typeface="Open Sans"/>
              </a:rPr>
              <a:t>The round dining table is surrounded by three chairs and there is a ﬂower vase on top of the table</a:t>
            </a:r>
            <a:r>
              <a:rPr lang="en-CA" sz="2000" b="1" dirty="0">
                <a:latin typeface="Open Sans"/>
              </a:rPr>
              <a:t>.”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D13A40-722A-4741-82B6-D09A554F504A}"/>
              </a:ext>
            </a:extLst>
          </p:cNvPr>
          <p:cNvGrpSpPr/>
          <p:nvPr/>
        </p:nvGrpSpPr>
        <p:grpSpPr>
          <a:xfrm>
            <a:off x="2726225" y="1784690"/>
            <a:ext cx="1949198" cy="915193"/>
            <a:chOff x="3280293" y="2073563"/>
            <a:chExt cx="1949198" cy="91519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618A84-3F9F-4839-BD19-3AEDA1A966FA}"/>
                </a:ext>
              </a:extLst>
            </p:cNvPr>
            <p:cNvSpPr/>
            <p:nvPr/>
          </p:nvSpPr>
          <p:spPr>
            <a:xfrm>
              <a:off x="4206285" y="2073563"/>
              <a:ext cx="683418" cy="286289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F7BD090-7EF6-4080-BAC5-FAE86B879AB1}"/>
                </a:ext>
              </a:extLst>
            </p:cNvPr>
            <p:cNvSpPr/>
            <p:nvPr/>
          </p:nvSpPr>
          <p:spPr>
            <a:xfrm>
              <a:off x="4413715" y="2381328"/>
              <a:ext cx="815776" cy="286289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0DC875-8FBD-47C8-8812-C18BB2ECEB71}"/>
                </a:ext>
              </a:extLst>
            </p:cNvPr>
            <p:cNvSpPr/>
            <p:nvPr/>
          </p:nvSpPr>
          <p:spPr>
            <a:xfrm>
              <a:off x="3280293" y="2702467"/>
              <a:ext cx="572666" cy="286289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E40436-B6BB-4078-88EB-0798843D2362}"/>
              </a:ext>
            </a:extLst>
          </p:cNvPr>
          <p:cNvGrpSpPr/>
          <p:nvPr/>
        </p:nvGrpSpPr>
        <p:grpSpPr>
          <a:xfrm>
            <a:off x="1438962" y="2092455"/>
            <a:ext cx="3046948" cy="607428"/>
            <a:chOff x="1993030" y="2381328"/>
            <a:chExt cx="3046948" cy="6074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938473-82B3-4F78-B48B-CF5888A1578F}"/>
                </a:ext>
              </a:extLst>
            </p:cNvPr>
            <p:cNvSpPr/>
            <p:nvPr/>
          </p:nvSpPr>
          <p:spPr>
            <a:xfrm>
              <a:off x="1993030" y="2381328"/>
              <a:ext cx="1729052" cy="286289"/>
            </a:xfrm>
            <a:prstGeom prst="rect">
              <a:avLst/>
            </a:prstGeom>
            <a:solidFill>
              <a:srgbClr val="C5E0B4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ECA166-9185-450A-BAE5-95802EC331F0}"/>
                </a:ext>
              </a:extLst>
            </p:cNvPr>
            <p:cNvSpPr/>
            <p:nvPr/>
          </p:nvSpPr>
          <p:spPr>
            <a:xfrm>
              <a:off x="3880716" y="2698044"/>
              <a:ext cx="1159262" cy="290712"/>
            </a:xfrm>
            <a:prstGeom prst="rect">
              <a:avLst/>
            </a:prstGeom>
            <a:solidFill>
              <a:srgbClr val="C5E0B4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5FD944-07FF-45E3-886B-B351F48B43AA}"/>
              </a:ext>
            </a:extLst>
          </p:cNvPr>
          <p:cNvGrpSpPr/>
          <p:nvPr/>
        </p:nvGrpSpPr>
        <p:grpSpPr>
          <a:xfrm>
            <a:off x="8491422" y="3767954"/>
            <a:ext cx="2039342" cy="569297"/>
            <a:chOff x="8491422" y="4107001"/>
            <a:chExt cx="2039342" cy="56929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6C2A52-886D-4FFD-9C31-1498925FE16F}"/>
                </a:ext>
              </a:extLst>
            </p:cNvPr>
            <p:cNvCxnSpPr>
              <a:cxnSpLocks/>
              <a:stCxn id="48" idx="5"/>
              <a:endCxn id="49" idx="1"/>
            </p:cNvCxnSpPr>
            <p:nvPr/>
          </p:nvCxnSpPr>
          <p:spPr>
            <a:xfrm>
              <a:off x="8881766" y="4267756"/>
              <a:ext cx="527558" cy="323007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843231C-B15B-4C9F-A6B2-054450CAF0C8}"/>
                </a:ext>
              </a:extLst>
            </p:cNvPr>
            <p:cNvCxnSpPr>
              <a:cxnSpLocks/>
              <a:stCxn id="50" idx="4"/>
              <a:endCxn id="49" idx="0"/>
            </p:cNvCxnSpPr>
            <p:nvPr/>
          </p:nvCxnSpPr>
          <p:spPr>
            <a:xfrm>
              <a:off x="9485101" y="4107001"/>
              <a:ext cx="9758" cy="44833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1F238-8EE1-46FE-9224-760535F0FBD3}"/>
                </a:ext>
              </a:extLst>
            </p:cNvPr>
            <p:cNvCxnSpPr>
              <a:cxnSpLocks/>
              <a:stCxn id="2" idx="6"/>
              <a:endCxn id="49" idx="2"/>
            </p:cNvCxnSpPr>
            <p:nvPr/>
          </p:nvCxnSpPr>
          <p:spPr>
            <a:xfrm>
              <a:off x="8491422" y="4593669"/>
              <a:ext cx="882472" cy="8262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8F05EE-6322-453D-8672-3205A0625B70}"/>
                </a:ext>
              </a:extLst>
            </p:cNvPr>
            <p:cNvCxnSpPr>
              <a:cxnSpLocks/>
              <a:stCxn id="49" idx="6"/>
              <a:endCxn id="47" idx="2"/>
            </p:cNvCxnSpPr>
            <p:nvPr/>
          </p:nvCxnSpPr>
          <p:spPr>
            <a:xfrm flipV="1">
              <a:off x="9615824" y="4555333"/>
              <a:ext cx="914940" cy="120965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6701969-78EB-4146-9C56-143151E72B56}"/>
              </a:ext>
            </a:extLst>
          </p:cNvPr>
          <p:cNvGrpSpPr/>
          <p:nvPr/>
        </p:nvGrpSpPr>
        <p:grpSpPr>
          <a:xfrm>
            <a:off x="8249492" y="3526024"/>
            <a:ext cx="2523202" cy="932192"/>
            <a:chOff x="8313204" y="3927681"/>
            <a:chExt cx="2523202" cy="93219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D88185E-2F21-4961-994F-470632C73A55}"/>
                </a:ext>
              </a:extLst>
            </p:cNvPr>
            <p:cNvSpPr/>
            <p:nvPr/>
          </p:nvSpPr>
          <p:spPr>
            <a:xfrm>
              <a:off x="8313204" y="4535314"/>
              <a:ext cx="241930" cy="2419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B8E207-01A0-4E13-A111-DA44F86BC99D}"/>
                </a:ext>
              </a:extLst>
            </p:cNvPr>
            <p:cNvSpPr/>
            <p:nvPr/>
          </p:nvSpPr>
          <p:spPr>
            <a:xfrm>
              <a:off x="10594476" y="4496978"/>
              <a:ext cx="241930" cy="2419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B614D9-4469-4EA8-91C5-2E2A9982C4FE}"/>
                </a:ext>
              </a:extLst>
            </p:cNvPr>
            <p:cNvSpPr/>
            <p:nvPr/>
          </p:nvSpPr>
          <p:spPr>
            <a:xfrm>
              <a:off x="8738978" y="4123866"/>
              <a:ext cx="241930" cy="2419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503E9E-C5AD-44D0-BBE4-BCB50348FDE4}"/>
                </a:ext>
              </a:extLst>
            </p:cNvPr>
            <p:cNvSpPr/>
            <p:nvPr/>
          </p:nvSpPr>
          <p:spPr>
            <a:xfrm>
              <a:off x="9427848" y="3927681"/>
              <a:ext cx="241930" cy="2419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265C8C-D8D0-492A-9111-2FC1657C7C27}"/>
                </a:ext>
              </a:extLst>
            </p:cNvPr>
            <p:cNvSpPr/>
            <p:nvPr/>
          </p:nvSpPr>
          <p:spPr>
            <a:xfrm>
              <a:off x="9437606" y="4617943"/>
              <a:ext cx="241930" cy="2419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8448665-E403-4FA0-9247-5D2E40F871D2}"/>
              </a:ext>
            </a:extLst>
          </p:cNvPr>
          <p:cNvGrpSpPr/>
          <p:nvPr/>
        </p:nvGrpSpPr>
        <p:grpSpPr>
          <a:xfrm>
            <a:off x="780365" y="3330185"/>
            <a:ext cx="5417534" cy="1893165"/>
            <a:chOff x="1063146" y="3631064"/>
            <a:chExt cx="5417534" cy="1893165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254536-3D5F-4E24-95D0-6103B670182F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>
              <a:off x="5133301" y="4099062"/>
              <a:ext cx="836988" cy="398193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DEB41-108E-4565-AE40-4E370535A3EB}"/>
                </a:ext>
              </a:extLst>
            </p:cNvPr>
            <p:cNvSpPr/>
            <p:nvPr/>
          </p:nvSpPr>
          <p:spPr>
            <a:xfrm>
              <a:off x="1663840" y="5255968"/>
              <a:ext cx="244026" cy="2440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E5FEB9-D52C-489D-A44C-B8154D1DBA55}"/>
                </a:ext>
              </a:extLst>
            </p:cNvPr>
            <p:cNvSpPr/>
            <p:nvPr/>
          </p:nvSpPr>
          <p:spPr>
            <a:xfrm>
              <a:off x="3797121" y="5255968"/>
              <a:ext cx="244026" cy="2440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091B6F-B0EA-4157-8C0E-6FD06AFECA53}"/>
                </a:ext>
              </a:extLst>
            </p:cNvPr>
            <p:cNvSpPr txBox="1"/>
            <p:nvPr/>
          </p:nvSpPr>
          <p:spPr>
            <a:xfrm>
              <a:off x="1907866" y="5247230"/>
              <a:ext cx="1075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/>
                </a:rPr>
                <a:t>Object node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420E2-68BE-4FCD-A429-D5717EFF15A5}"/>
                </a:ext>
              </a:extLst>
            </p:cNvPr>
            <p:cNvSpPr txBox="1"/>
            <p:nvPr/>
          </p:nvSpPr>
          <p:spPr>
            <a:xfrm>
              <a:off x="4095173" y="5245400"/>
              <a:ext cx="15670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/>
                </a:rPr>
                <a:t>Relationship node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92B528-D74E-46C5-90C6-30444E530798}"/>
                </a:ext>
              </a:extLst>
            </p:cNvPr>
            <p:cNvCxnSpPr>
              <a:cxnSpLocks/>
              <a:stCxn id="29" idx="3"/>
              <a:endCxn id="27" idx="1"/>
            </p:cNvCxnSpPr>
            <p:nvPr/>
          </p:nvCxnSpPr>
          <p:spPr>
            <a:xfrm flipV="1">
              <a:off x="2019281" y="3865071"/>
              <a:ext cx="408492" cy="1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8BEFC89-28A9-4794-AE3C-F99F576C5D96}"/>
                </a:ext>
              </a:extLst>
            </p:cNvPr>
            <p:cNvCxnSpPr>
              <a:cxnSpLocks/>
              <a:stCxn id="27" idx="2"/>
              <a:endCxn id="20" idx="0"/>
            </p:cNvCxnSpPr>
            <p:nvPr/>
          </p:nvCxnSpPr>
          <p:spPr>
            <a:xfrm>
              <a:off x="3053094" y="4099071"/>
              <a:ext cx="0" cy="398194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0739EC-C16A-40FD-A6A4-854A1A5F45C8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5133301" y="4731255"/>
              <a:ext cx="392496" cy="1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410835-0DE7-4821-9A76-9EE9D9DB59BF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>
              <a:off x="4507981" y="4099078"/>
              <a:ext cx="0" cy="398177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1B7C0-D645-4CC5-856A-6DF09971DDEF}"/>
                </a:ext>
              </a:extLst>
            </p:cNvPr>
            <p:cNvSpPr/>
            <p:nvPr/>
          </p:nvSpPr>
          <p:spPr>
            <a:xfrm>
              <a:off x="2575026" y="4497265"/>
              <a:ext cx="956135" cy="4679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Open Sans"/>
                </a:rPr>
                <a:t>Table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Open Sans"/>
                </a:rPr>
                <a:t>(round, dining)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D51C0D-2696-40E1-AB38-61E873741B2D}"/>
                </a:ext>
              </a:extLst>
            </p:cNvPr>
            <p:cNvSpPr/>
            <p:nvPr/>
          </p:nvSpPr>
          <p:spPr>
            <a:xfrm>
              <a:off x="3882660" y="4497255"/>
              <a:ext cx="1250641" cy="46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Open Sans"/>
                </a:rPr>
                <a:t>Surrounded by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683F67-9689-48FF-8C99-BD9EECF21404}"/>
                </a:ext>
              </a:extLst>
            </p:cNvPr>
            <p:cNvSpPr/>
            <p:nvPr/>
          </p:nvSpPr>
          <p:spPr>
            <a:xfrm>
              <a:off x="4030539" y="3631064"/>
              <a:ext cx="954883" cy="4680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Open Sans"/>
                </a:rPr>
                <a:t>Chair A</a:t>
              </a:r>
              <a:endParaRPr lang="en-US" sz="9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8D36ED-6465-4119-B9EB-93B9EADA05C9}"/>
                </a:ext>
              </a:extLst>
            </p:cNvPr>
            <p:cNvSpPr/>
            <p:nvPr/>
          </p:nvSpPr>
          <p:spPr>
            <a:xfrm>
              <a:off x="5525797" y="4497265"/>
              <a:ext cx="954883" cy="4679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Open Sans"/>
                </a:rPr>
                <a:t>Chair C</a:t>
              </a:r>
              <a:endParaRPr lang="en-US" sz="9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D6E00F-3B20-475D-88E5-495498F9B28F}"/>
                </a:ext>
              </a:extLst>
            </p:cNvPr>
            <p:cNvSpPr/>
            <p:nvPr/>
          </p:nvSpPr>
          <p:spPr>
            <a:xfrm>
              <a:off x="2427773" y="3631071"/>
              <a:ext cx="1250641" cy="46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Open Sans"/>
                </a:rPr>
                <a:t>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5A6733-1568-4FF0-83ED-3C3EDC0CF21D}"/>
                </a:ext>
              </a:extLst>
            </p:cNvPr>
            <p:cNvSpPr/>
            <p:nvPr/>
          </p:nvSpPr>
          <p:spPr>
            <a:xfrm>
              <a:off x="1063146" y="3631081"/>
              <a:ext cx="956135" cy="4679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400" dirty="0">
                  <a:solidFill>
                    <a:prstClr val="black"/>
                  </a:solidFill>
                  <a:latin typeface="Open Sans"/>
                </a:rPr>
                <a:t>Vase</a:t>
              </a:r>
            </a:p>
            <a:p>
              <a:pPr lvl="0" algn="ctr"/>
              <a:r>
                <a:rPr lang="en-US" sz="900" dirty="0">
                  <a:solidFill>
                    <a:prstClr val="black"/>
                  </a:solidFill>
                  <a:latin typeface="Open Sans"/>
                </a:rPr>
                <a:t>(flower)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34C85C2-15FC-454A-8EFC-16EC2C1E819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3531161" y="4731255"/>
              <a:ext cx="351499" cy="1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9193BE-E714-4C03-8CF2-B9CDB9313086}"/>
                </a:ext>
              </a:extLst>
            </p:cNvPr>
            <p:cNvSpPr/>
            <p:nvPr/>
          </p:nvSpPr>
          <p:spPr>
            <a:xfrm>
              <a:off x="5492847" y="3631081"/>
              <a:ext cx="954883" cy="4679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Open Sans"/>
                </a:rPr>
                <a:t>Chair B</a:t>
              </a:r>
              <a:endParaRPr lang="en-US" sz="900" dirty="0">
                <a:solidFill>
                  <a:schemeClr val="tx1"/>
                </a:solidFill>
                <a:latin typeface="Open Sans"/>
              </a:endParaRPr>
            </a:p>
          </p:txBody>
        </p:sp>
      </p:grpSp>
      <p:sp>
        <p:nvSpPr>
          <p:cNvPr id="51" name="Title 2">
            <a:extLst>
              <a:ext uri="{FF2B5EF4-FFF2-40B4-BE49-F238E27FC236}">
                <a16:creationId xmlns:a16="http://schemas.microsoft.com/office/drawing/2014/main" id="{C56E7C11-2E5F-4C17-A32B-8411918ABD2C}"/>
              </a:ext>
            </a:extLst>
          </p:cNvPr>
          <p:cNvSpPr txBox="1">
            <a:spLocks/>
          </p:cNvSpPr>
          <p:nvPr/>
        </p:nvSpPr>
        <p:spPr>
          <a:xfrm>
            <a:off x="794230" y="636436"/>
            <a:ext cx="8700629" cy="752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strike="noStrike" kern="1200" cap="none" normalizeH="0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n-CA" dirty="0"/>
              <a:t>Uniform scene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836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6F2F7-021D-43AE-BE7F-E2BD51336C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603541" cy="3893354"/>
          </a:xfrm>
        </p:spPr>
        <p:txBody>
          <a:bodyPr/>
          <a:lstStyle/>
          <a:p>
            <a:r>
              <a:rPr lang="en-CA" sz="2800" dirty="0"/>
              <a:t>Nodes: </a:t>
            </a:r>
            <a:r>
              <a:rPr lang="en-CA" sz="2800" dirty="0">
                <a:solidFill>
                  <a:srgbClr val="0033CC"/>
                </a:solidFill>
              </a:rPr>
              <a:t>objects</a:t>
            </a:r>
            <a:r>
              <a:rPr lang="en-CA" sz="2800" dirty="0"/>
              <a:t> and their geometric and semantic </a:t>
            </a:r>
            <a:r>
              <a:rPr lang="en-CA" sz="2800" dirty="0">
                <a:solidFill>
                  <a:srgbClr val="00B050"/>
                </a:solidFill>
              </a:rPr>
              <a:t>relations</a:t>
            </a:r>
          </a:p>
          <a:p>
            <a:endParaRPr lang="en-CA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1D11F-C138-4330-8B8E-2D553E4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scene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45339-4DDC-4359-A77A-FAAF9CD470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t>13</a:t>
            </a:fld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2E9C3A-CDF6-43F4-AB94-878BE446C22C}"/>
              </a:ext>
            </a:extLst>
          </p:cNvPr>
          <p:cNvGrpSpPr/>
          <p:nvPr/>
        </p:nvGrpSpPr>
        <p:grpSpPr>
          <a:xfrm>
            <a:off x="3673867" y="3039755"/>
            <a:ext cx="5557361" cy="3054174"/>
            <a:chOff x="3350017" y="2963555"/>
            <a:chExt cx="5557361" cy="3054174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3787A22-4868-4E09-A114-13922D2BF2FD}"/>
                </a:ext>
              </a:extLst>
            </p:cNvPr>
            <p:cNvGrpSpPr/>
            <p:nvPr/>
          </p:nvGrpSpPr>
          <p:grpSpPr>
            <a:xfrm>
              <a:off x="6007613" y="5556064"/>
              <a:ext cx="2899765" cy="461665"/>
              <a:chOff x="5295697" y="5247844"/>
              <a:chExt cx="2899765" cy="461665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500AEF5-BA1C-4CAA-9435-94AF623D2F3B}"/>
                  </a:ext>
                </a:extLst>
              </p:cNvPr>
              <p:cNvSpPr/>
              <p:nvPr/>
            </p:nvSpPr>
            <p:spPr>
              <a:xfrm>
                <a:off x="5295697" y="5295796"/>
                <a:ext cx="365760" cy="3657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195FCBB-02CB-47F8-A203-A99288C4586E}"/>
                  </a:ext>
                </a:extLst>
              </p:cNvPr>
              <p:cNvSpPr txBox="1"/>
              <p:nvPr/>
            </p:nvSpPr>
            <p:spPr>
              <a:xfrm>
                <a:off x="5651115" y="5247844"/>
                <a:ext cx="25443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Relationship node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EFA3467-AE82-475E-988B-453C0190F6BE}"/>
                </a:ext>
              </a:extLst>
            </p:cNvPr>
            <p:cNvSpPr/>
            <p:nvPr/>
          </p:nvSpPr>
          <p:spPr>
            <a:xfrm>
              <a:off x="5748646" y="4328647"/>
              <a:ext cx="2200284" cy="7375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en Sans"/>
                </a:rPr>
                <a:t>Surrounded by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3A500E-9536-40E1-BA72-9FD9ED65E769}"/>
                </a:ext>
              </a:extLst>
            </p:cNvPr>
            <p:cNvSpPr/>
            <p:nvPr/>
          </p:nvSpPr>
          <p:spPr>
            <a:xfrm>
              <a:off x="3350017" y="2963555"/>
              <a:ext cx="1941615" cy="7375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en Sans"/>
                </a:rPr>
                <a:t>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B21DBB-1D8C-436E-A58C-5A30CC75351D}"/>
              </a:ext>
            </a:extLst>
          </p:cNvPr>
          <p:cNvGrpSpPr/>
          <p:nvPr/>
        </p:nvGrpSpPr>
        <p:grpSpPr>
          <a:xfrm>
            <a:off x="1383202" y="3039744"/>
            <a:ext cx="8898032" cy="3054185"/>
            <a:chOff x="1059352" y="2963544"/>
            <a:chExt cx="8898032" cy="305418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E6F6912-6290-4952-8C88-BFA863E41CD3}"/>
                </a:ext>
              </a:extLst>
            </p:cNvPr>
            <p:cNvGrpSpPr/>
            <p:nvPr/>
          </p:nvGrpSpPr>
          <p:grpSpPr>
            <a:xfrm>
              <a:off x="3001614" y="5556064"/>
              <a:ext cx="2112608" cy="461665"/>
              <a:chOff x="2289698" y="5247844"/>
              <a:chExt cx="2112608" cy="46166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FFBAFDB-9FDA-4C27-AF4B-275ADC66C149}"/>
                  </a:ext>
                </a:extLst>
              </p:cNvPr>
              <p:cNvSpPr/>
              <p:nvPr/>
            </p:nvSpPr>
            <p:spPr>
              <a:xfrm>
                <a:off x="2289698" y="5295796"/>
                <a:ext cx="365760" cy="3657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977D1F5-88CD-4FA0-9C67-B1495FD4A0A7}"/>
                  </a:ext>
                </a:extLst>
              </p:cNvPr>
              <p:cNvSpPr txBox="1"/>
              <p:nvPr/>
            </p:nvSpPr>
            <p:spPr>
              <a:xfrm>
                <a:off x="2655458" y="5247844"/>
                <a:ext cx="1746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Object node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91D0F3-EB02-4EDE-AAE0-43D561F51A21}"/>
                </a:ext>
              </a:extLst>
            </p:cNvPr>
            <p:cNvSpPr/>
            <p:nvPr/>
          </p:nvSpPr>
          <p:spPr>
            <a:xfrm>
              <a:off x="3367374" y="4328663"/>
              <a:ext cx="1941615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Table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Open Sans"/>
                </a:rPr>
                <a:t>(round, dining)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10A78AD-6A7E-42D2-ABA8-8290AA6B6E04}"/>
                </a:ext>
              </a:extLst>
            </p:cNvPr>
            <p:cNvSpPr/>
            <p:nvPr/>
          </p:nvSpPr>
          <p:spPr>
            <a:xfrm>
              <a:off x="6096000" y="2963544"/>
              <a:ext cx="1504881" cy="7375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A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77373F-2F1F-4CA7-9F28-97D18317DCD0}"/>
                </a:ext>
              </a:extLst>
            </p:cNvPr>
            <p:cNvSpPr/>
            <p:nvPr/>
          </p:nvSpPr>
          <p:spPr>
            <a:xfrm>
              <a:off x="8452503" y="4328663"/>
              <a:ext cx="1504881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C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10D610-0E61-4875-901A-2B412FE30503}"/>
                </a:ext>
              </a:extLst>
            </p:cNvPr>
            <p:cNvSpPr/>
            <p:nvPr/>
          </p:nvSpPr>
          <p:spPr>
            <a:xfrm>
              <a:off x="1059352" y="2963570"/>
              <a:ext cx="1506854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 dirty="0">
                  <a:solidFill>
                    <a:prstClr val="black"/>
                  </a:solidFill>
                  <a:latin typeface="Open Sans"/>
                </a:rPr>
                <a:t>Vase</a:t>
              </a:r>
            </a:p>
            <a:p>
              <a:pPr lvl="0" algn="ctr"/>
              <a:r>
                <a:rPr lang="en-US" sz="2000" dirty="0">
                  <a:solidFill>
                    <a:prstClr val="black"/>
                  </a:solidFill>
                  <a:latin typeface="Open Sans"/>
                </a:rPr>
                <a:t>(flower)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A33131-4680-4C9C-8B9C-0F13FACD3562}"/>
                </a:ext>
              </a:extLst>
            </p:cNvPr>
            <p:cNvSpPr/>
            <p:nvPr/>
          </p:nvSpPr>
          <p:spPr>
            <a:xfrm>
              <a:off x="8400575" y="2963571"/>
              <a:ext cx="1504881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B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6F2F7-021D-43AE-BE7F-E2BD51336C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sz="2800" dirty="0"/>
              <a:t>Nodes: </a:t>
            </a:r>
            <a:r>
              <a:rPr lang="en-CA" sz="2800" dirty="0">
                <a:solidFill>
                  <a:srgbClr val="0033CC"/>
                </a:solidFill>
              </a:rPr>
              <a:t>objects</a:t>
            </a:r>
            <a:r>
              <a:rPr lang="en-CA" sz="2800" dirty="0"/>
              <a:t> and their geometric and semantic </a:t>
            </a:r>
            <a:r>
              <a:rPr lang="en-CA" sz="2800" dirty="0">
                <a:solidFill>
                  <a:srgbClr val="00B050"/>
                </a:solidFill>
              </a:rPr>
              <a:t>relations</a:t>
            </a:r>
          </a:p>
          <a:p>
            <a:r>
              <a:rPr lang="en-CA" sz="2800" dirty="0"/>
              <a:t>Edges: connect object and relation nodes</a:t>
            </a:r>
            <a:endParaRPr lang="en-CA" sz="2800" dirty="0">
              <a:solidFill>
                <a:srgbClr val="FF66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1D11F-C138-4330-8B8E-2D553E4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scene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45339-4DDC-4359-A77A-FAAF9CD470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t>14</a:t>
            </a:fld>
            <a:endParaRPr lang="en-CA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336AB4-C7D4-4063-B484-FEE907EFA333}"/>
              </a:ext>
            </a:extLst>
          </p:cNvPr>
          <p:cNvGrpSpPr/>
          <p:nvPr/>
        </p:nvGrpSpPr>
        <p:grpSpPr>
          <a:xfrm>
            <a:off x="2890056" y="3408535"/>
            <a:ext cx="6586810" cy="1365094"/>
            <a:chOff x="2890056" y="3408535"/>
            <a:chExt cx="6586810" cy="136509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9A1F97-6525-48E8-A421-46D9B28374D7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8272433" y="3777302"/>
              <a:ext cx="1204433" cy="627519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09C35E-9123-4ED6-93AE-EDD8D4DBDAA6}"/>
                </a:ext>
              </a:extLst>
            </p:cNvPr>
            <p:cNvCxnSpPr>
              <a:cxnSpLocks/>
              <a:stCxn id="82" idx="3"/>
              <a:endCxn id="73" idx="1"/>
            </p:cNvCxnSpPr>
            <p:nvPr/>
          </p:nvCxnSpPr>
          <p:spPr>
            <a:xfrm flipV="1">
              <a:off x="2890056" y="3408535"/>
              <a:ext cx="783811" cy="1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EC368A2-51C9-4C83-89AC-8070376C365B}"/>
                </a:ext>
              </a:extLst>
            </p:cNvPr>
            <p:cNvCxnSpPr>
              <a:cxnSpLocks/>
              <a:stCxn id="73" idx="2"/>
              <a:endCxn id="79" idx="0"/>
            </p:cNvCxnSpPr>
            <p:nvPr/>
          </p:nvCxnSpPr>
          <p:spPr>
            <a:xfrm>
              <a:off x="4644675" y="3777315"/>
              <a:ext cx="17357" cy="627548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7A2EA86-60E6-41E9-8590-010112741A81}"/>
                </a:ext>
              </a:extLst>
            </p:cNvPr>
            <p:cNvCxnSpPr>
              <a:cxnSpLocks/>
              <a:stCxn id="72" idx="3"/>
              <a:endCxn id="81" idx="1"/>
            </p:cNvCxnSpPr>
            <p:nvPr/>
          </p:nvCxnSpPr>
          <p:spPr>
            <a:xfrm>
              <a:off x="8272780" y="4773627"/>
              <a:ext cx="503573" cy="2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0887F70-360E-4C18-BDDE-54D6186A209C}"/>
                </a:ext>
              </a:extLst>
            </p:cNvPr>
            <p:cNvCxnSpPr>
              <a:cxnSpLocks/>
              <a:stCxn id="80" idx="2"/>
              <a:endCxn id="72" idx="0"/>
            </p:cNvCxnSpPr>
            <p:nvPr/>
          </p:nvCxnSpPr>
          <p:spPr>
            <a:xfrm>
              <a:off x="7172291" y="3777327"/>
              <a:ext cx="347" cy="627520"/>
            </a:xfrm>
            <a:prstGeom prst="line">
              <a:avLst/>
            </a:prstGeom>
            <a:ln w="19050">
              <a:headEnd type="none" w="lg" len="lg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B57BDD-9029-4D3E-B2A2-B7D89247E85C}"/>
              </a:ext>
            </a:extLst>
          </p:cNvPr>
          <p:cNvGrpSpPr/>
          <p:nvPr/>
        </p:nvGrpSpPr>
        <p:grpSpPr>
          <a:xfrm>
            <a:off x="3673867" y="3039755"/>
            <a:ext cx="5557361" cy="3054174"/>
            <a:chOff x="3350017" y="2963555"/>
            <a:chExt cx="5557361" cy="305417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D3ABF7D-9C97-47C4-9D52-1C2FEDD12544}"/>
                </a:ext>
              </a:extLst>
            </p:cNvPr>
            <p:cNvGrpSpPr/>
            <p:nvPr/>
          </p:nvGrpSpPr>
          <p:grpSpPr>
            <a:xfrm>
              <a:off x="6007613" y="5556064"/>
              <a:ext cx="2899765" cy="461665"/>
              <a:chOff x="5295697" y="5247844"/>
              <a:chExt cx="2899765" cy="46166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42BFB81-B484-43E0-88DB-CCFA035DA12A}"/>
                  </a:ext>
                </a:extLst>
              </p:cNvPr>
              <p:cNvSpPr/>
              <p:nvPr/>
            </p:nvSpPr>
            <p:spPr>
              <a:xfrm>
                <a:off x="5295697" y="5295796"/>
                <a:ext cx="365760" cy="3657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0686AF-67C5-4348-AC6E-9DB7BA6D89F3}"/>
                  </a:ext>
                </a:extLst>
              </p:cNvPr>
              <p:cNvSpPr txBox="1"/>
              <p:nvPr/>
            </p:nvSpPr>
            <p:spPr>
              <a:xfrm>
                <a:off x="5651115" y="5247844"/>
                <a:ext cx="25443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Relationship node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1009539-26BA-46AF-BD0F-845803E84E2B}"/>
                </a:ext>
              </a:extLst>
            </p:cNvPr>
            <p:cNvSpPr/>
            <p:nvPr/>
          </p:nvSpPr>
          <p:spPr>
            <a:xfrm>
              <a:off x="5748646" y="4328647"/>
              <a:ext cx="2200284" cy="7375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en Sans"/>
                </a:rPr>
                <a:t>Surrounded by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A4A01F-2E3A-4C57-8E9C-E539B2A32F4C}"/>
                </a:ext>
              </a:extLst>
            </p:cNvPr>
            <p:cNvSpPr/>
            <p:nvPr/>
          </p:nvSpPr>
          <p:spPr>
            <a:xfrm>
              <a:off x="3350017" y="2963555"/>
              <a:ext cx="1941615" cy="7375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en Sans"/>
                </a:rPr>
                <a:t>On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8291C1-CBB6-4376-A7FD-F6833507A5F4}"/>
              </a:ext>
            </a:extLst>
          </p:cNvPr>
          <p:cNvCxnSpPr>
            <a:cxnSpLocks/>
            <a:stCxn id="79" idx="3"/>
            <a:endCxn id="72" idx="1"/>
          </p:cNvCxnSpPr>
          <p:nvPr/>
        </p:nvCxnSpPr>
        <p:spPr>
          <a:xfrm flipV="1">
            <a:off x="5632839" y="4773627"/>
            <a:ext cx="439657" cy="2"/>
          </a:xfrm>
          <a:prstGeom prst="line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29AA7B-BF10-4E9A-B2CB-C0C0C69AE713}"/>
              </a:ext>
            </a:extLst>
          </p:cNvPr>
          <p:cNvGrpSpPr/>
          <p:nvPr/>
        </p:nvGrpSpPr>
        <p:grpSpPr>
          <a:xfrm>
            <a:off x="1383202" y="3039744"/>
            <a:ext cx="8898032" cy="3054185"/>
            <a:chOff x="1059352" y="2963544"/>
            <a:chExt cx="8898032" cy="305418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68576B4-C790-45C6-AB9A-EBB27DE82200}"/>
                </a:ext>
              </a:extLst>
            </p:cNvPr>
            <p:cNvGrpSpPr/>
            <p:nvPr/>
          </p:nvGrpSpPr>
          <p:grpSpPr>
            <a:xfrm>
              <a:off x="3001614" y="5556064"/>
              <a:ext cx="2112608" cy="461665"/>
              <a:chOff x="2289698" y="5247844"/>
              <a:chExt cx="2112608" cy="461665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A7709E9-B0B7-4CDB-A602-1DBBCFAA119D}"/>
                  </a:ext>
                </a:extLst>
              </p:cNvPr>
              <p:cNvSpPr/>
              <p:nvPr/>
            </p:nvSpPr>
            <p:spPr>
              <a:xfrm>
                <a:off x="2289698" y="5295796"/>
                <a:ext cx="365760" cy="36576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F605783-9D4D-4698-96D2-D773BFA7F229}"/>
                  </a:ext>
                </a:extLst>
              </p:cNvPr>
              <p:cNvSpPr txBox="1"/>
              <p:nvPr/>
            </p:nvSpPr>
            <p:spPr>
              <a:xfrm>
                <a:off x="2655458" y="5247844"/>
                <a:ext cx="1746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Object node</a:t>
                </a: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1731FBB-C9AC-4799-A1AD-ACF421C930F8}"/>
                </a:ext>
              </a:extLst>
            </p:cNvPr>
            <p:cNvSpPr/>
            <p:nvPr/>
          </p:nvSpPr>
          <p:spPr>
            <a:xfrm>
              <a:off x="3367374" y="4328663"/>
              <a:ext cx="1941615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Table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Open Sans"/>
                </a:rPr>
                <a:t>(round, dining)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10FB5C0-957C-4BD4-AC76-55681DA590B4}"/>
                </a:ext>
              </a:extLst>
            </p:cNvPr>
            <p:cNvSpPr/>
            <p:nvPr/>
          </p:nvSpPr>
          <p:spPr>
            <a:xfrm>
              <a:off x="6096000" y="2963544"/>
              <a:ext cx="1504881" cy="7375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A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1C04F0-7679-43C6-98DC-98B1D7405B45}"/>
                </a:ext>
              </a:extLst>
            </p:cNvPr>
            <p:cNvSpPr/>
            <p:nvPr/>
          </p:nvSpPr>
          <p:spPr>
            <a:xfrm>
              <a:off x="8452503" y="4328663"/>
              <a:ext cx="1504881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C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A417069-3BE6-485D-99FD-2519CF178705}"/>
                </a:ext>
              </a:extLst>
            </p:cNvPr>
            <p:cNvSpPr/>
            <p:nvPr/>
          </p:nvSpPr>
          <p:spPr>
            <a:xfrm>
              <a:off x="1059352" y="2963570"/>
              <a:ext cx="1506854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 dirty="0">
                  <a:solidFill>
                    <a:prstClr val="black"/>
                  </a:solidFill>
                  <a:latin typeface="Open Sans"/>
                </a:rPr>
                <a:t>Vase</a:t>
              </a:r>
            </a:p>
            <a:p>
              <a:pPr lvl="0" algn="ctr"/>
              <a:r>
                <a:rPr lang="en-US" sz="2000" dirty="0">
                  <a:solidFill>
                    <a:prstClr val="black"/>
                  </a:solidFill>
                  <a:latin typeface="Open Sans"/>
                </a:rPr>
                <a:t>(flower)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86D7867-AE20-4F68-8949-7F0283A63989}"/>
                </a:ext>
              </a:extLst>
            </p:cNvPr>
            <p:cNvSpPr/>
            <p:nvPr/>
          </p:nvSpPr>
          <p:spPr>
            <a:xfrm>
              <a:off x="8400575" y="2963571"/>
              <a:ext cx="1504881" cy="737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Open Sans"/>
                </a:rPr>
                <a:t>Chair B</a:t>
              </a:r>
              <a:endParaRPr lang="en-US" sz="1400" dirty="0">
                <a:solidFill>
                  <a:schemeClr val="tx1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5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B3780-2075-433D-A958-85BB1E75E9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603541" cy="3893354"/>
          </a:xfrm>
        </p:spPr>
        <p:txBody>
          <a:bodyPr/>
          <a:lstStyle/>
          <a:p>
            <a:r>
              <a:rPr lang="en-CA" dirty="0"/>
              <a:t>Natural language processing</a:t>
            </a:r>
          </a:p>
          <a:p>
            <a:pPr lvl="1"/>
            <a:r>
              <a:rPr lang="en-CA" dirty="0"/>
              <a:t>Sentence parsing</a:t>
            </a:r>
          </a:p>
          <a:p>
            <a:pPr lvl="1"/>
            <a:r>
              <a:rPr lang="en-CA" dirty="0"/>
              <a:t>Pattern matching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54021E-DD4E-421E-A7EE-F7A85152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graph from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E437-BC90-4C96-ACAA-922E7F8C6C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7CAF8-EACC-46F4-823F-E844724BB1A0}"/>
              </a:ext>
            </a:extLst>
          </p:cNvPr>
          <p:cNvSpPr txBox="1"/>
          <p:nvPr/>
        </p:nvSpPr>
        <p:spPr>
          <a:xfrm>
            <a:off x="2284453" y="3489257"/>
            <a:ext cx="7861002" cy="180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en-CA" sz="3200" b="1" i="1" dirty="0">
                <a:latin typeface="Open Sans"/>
              </a:rPr>
              <a:t>The round dining table is surrounded by three chairs and there is a ﬂower vase on top of the table</a:t>
            </a:r>
            <a:r>
              <a:rPr lang="en-CA" sz="3200" b="1" dirty="0">
                <a:latin typeface="Open Sans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7B685F-CEF9-44D8-857B-4EBCFF93DB45}"/>
              </a:ext>
            </a:extLst>
          </p:cNvPr>
          <p:cNvSpPr/>
          <p:nvPr/>
        </p:nvSpPr>
        <p:spPr>
          <a:xfrm>
            <a:off x="2267228" y="4213542"/>
            <a:ext cx="1130079" cy="465514"/>
          </a:xfrm>
          <a:prstGeom prst="rect">
            <a:avLst/>
          </a:prstGeom>
          <a:solidFill>
            <a:schemeClr val="accent4">
              <a:alpha val="54902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aseline="-25000" dirty="0">
              <a:solidFill>
                <a:schemeClr val="tx1"/>
              </a:solidFill>
              <a:latin typeface="Open San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54CC41-3CC7-49D1-8B54-462102FCAE4D}"/>
              </a:ext>
            </a:extLst>
          </p:cNvPr>
          <p:cNvGrpSpPr/>
          <p:nvPr/>
        </p:nvGrpSpPr>
        <p:grpSpPr>
          <a:xfrm>
            <a:off x="3180798" y="3570604"/>
            <a:ext cx="5452129" cy="1124167"/>
            <a:chOff x="2695587" y="2770504"/>
            <a:chExt cx="5452129" cy="11241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B88604-6179-4238-8398-30E868C4C505}"/>
                </a:ext>
              </a:extLst>
            </p:cNvPr>
            <p:cNvSpPr/>
            <p:nvPr/>
          </p:nvSpPr>
          <p:spPr>
            <a:xfrm>
              <a:off x="2695587" y="2770504"/>
              <a:ext cx="1130079" cy="465514"/>
            </a:xfrm>
            <a:prstGeom prst="rect">
              <a:avLst/>
            </a:prstGeom>
            <a:solidFill>
              <a:schemeClr val="accent2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0DCAC1-3FAC-4FE8-946B-12E427CA8500}"/>
                </a:ext>
              </a:extLst>
            </p:cNvPr>
            <p:cNvSpPr/>
            <p:nvPr/>
          </p:nvSpPr>
          <p:spPr>
            <a:xfrm>
              <a:off x="3923065" y="2800727"/>
              <a:ext cx="1221467" cy="465514"/>
            </a:xfrm>
            <a:prstGeom prst="rect">
              <a:avLst/>
            </a:prstGeom>
            <a:solidFill>
              <a:schemeClr val="accent2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294AA8-9C4D-486D-8E96-BBD5C8888236}"/>
                </a:ext>
              </a:extLst>
            </p:cNvPr>
            <p:cNvSpPr/>
            <p:nvPr/>
          </p:nvSpPr>
          <p:spPr>
            <a:xfrm>
              <a:off x="6914711" y="3429157"/>
              <a:ext cx="1233005" cy="465514"/>
            </a:xfrm>
            <a:prstGeom prst="rect">
              <a:avLst/>
            </a:prstGeom>
            <a:solidFill>
              <a:schemeClr val="accent2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76DA2B-B0FB-4FF9-81A6-98434DD6FBDE}"/>
              </a:ext>
            </a:extLst>
          </p:cNvPr>
          <p:cNvGrpSpPr/>
          <p:nvPr/>
        </p:nvGrpSpPr>
        <p:grpSpPr>
          <a:xfrm>
            <a:off x="3455621" y="3570604"/>
            <a:ext cx="6105353" cy="1135287"/>
            <a:chOff x="2970410" y="2770504"/>
            <a:chExt cx="6105353" cy="11352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328923-BB7B-4F09-9726-7F6D92B085A7}"/>
                </a:ext>
              </a:extLst>
            </p:cNvPr>
            <p:cNvSpPr/>
            <p:nvPr/>
          </p:nvSpPr>
          <p:spPr>
            <a:xfrm>
              <a:off x="5248966" y="2770504"/>
              <a:ext cx="989349" cy="446364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9AC2AF-C1C1-483F-9FF0-F678CBB2BB39}"/>
                </a:ext>
              </a:extLst>
            </p:cNvPr>
            <p:cNvSpPr/>
            <p:nvPr/>
          </p:nvSpPr>
          <p:spPr>
            <a:xfrm>
              <a:off x="2970410" y="3440277"/>
              <a:ext cx="1130079" cy="465514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95E308-1004-4B0E-9580-97CD5C1C5556}"/>
                </a:ext>
              </a:extLst>
            </p:cNvPr>
            <p:cNvSpPr/>
            <p:nvPr/>
          </p:nvSpPr>
          <p:spPr>
            <a:xfrm>
              <a:off x="8256896" y="3429157"/>
              <a:ext cx="818867" cy="465514"/>
            </a:xfrm>
            <a:prstGeom prst="rect">
              <a:avLst/>
            </a:prstGeom>
            <a:solidFill>
              <a:srgbClr val="9DC3E6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Open San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772DF9-5BE3-4F48-B4F5-9D73CCC56348}"/>
              </a:ext>
            </a:extLst>
          </p:cNvPr>
          <p:cNvGrpSpPr/>
          <p:nvPr/>
        </p:nvGrpSpPr>
        <p:grpSpPr>
          <a:xfrm>
            <a:off x="2370886" y="3515407"/>
            <a:ext cx="7597145" cy="1707286"/>
            <a:chOff x="1885675" y="2715307"/>
            <a:chExt cx="7597145" cy="1707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3C45C2-8CCF-4AD6-A2DB-60778012A282}"/>
                </a:ext>
              </a:extLst>
            </p:cNvPr>
            <p:cNvSpPr/>
            <p:nvPr/>
          </p:nvSpPr>
          <p:spPr>
            <a:xfrm>
              <a:off x="6781808" y="2715307"/>
              <a:ext cx="2701012" cy="501561"/>
            </a:xfrm>
            <a:prstGeom prst="rect">
              <a:avLst/>
            </a:prstGeom>
            <a:solidFill>
              <a:srgbClr val="B6D957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92D050"/>
                </a:solidFill>
                <a:latin typeface="Open San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FB3C34-F691-47D0-BC30-32FA0C1F8100}"/>
                </a:ext>
              </a:extLst>
            </p:cNvPr>
            <p:cNvSpPr/>
            <p:nvPr/>
          </p:nvSpPr>
          <p:spPr>
            <a:xfrm>
              <a:off x="1885675" y="3957079"/>
              <a:ext cx="1717337" cy="465514"/>
            </a:xfrm>
            <a:prstGeom prst="rect">
              <a:avLst/>
            </a:prstGeom>
            <a:solidFill>
              <a:srgbClr val="B6D957">
                <a:alpha val="54902"/>
              </a:srgb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92D050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BE7E5-A2A5-4C13-A1AC-A3419CDC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8123739" cy="752705"/>
          </a:xfrm>
        </p:spPr>
        <p:txBody>
          <a:bodyPr/>
          <a:lstStyle/>
          <a:p>
            <a:r>
              <a:rPr lang="en-CA" dirty="0"/>
              <a:t>Semantic graph from a 3D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ECC4E-42D7-49D4-A743-E2163CCAC0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5444C64-7B26-4D5D-AA49-931F7A289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0" y="1422532"/>
            <a:ext cx="629286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43948DE-68BF-459F-A0AE-D293657C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0" y="1422532"/>
            <a:ext cx="6292860" cy="353973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7074A7-BAC0-4257-AA45-6D82D7CC81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29" y="5373729"/>
            <a:ext cx="10603541" cy="982622"/>
          </a:xfrm>
        </p:spPr>
        <p:txBody>
          <a:bodyPr>
            <a:normAutofit lnSpcReduction="10000"/>
          </a:bodyPr>
          <a:lstStyle/>
          <a:p>
            <a:r>
              <a:rPr lang="en-CA" dirty="0"/>
              <a:t>Relation extraction: estimating </a:t>
            </a:r>
            <a:r>
              <a:rPr lang="en-CA" dirty="0">
                <a:solidFill>
                  <a:srgbClr val="0033CC"/>
                </a:solidFill>
              </a:rPr>
              <a:t>spatial arrangements </a:t>
            </a:r>
            <a:r>
              <a:rPr lang="en-CA" dirty="0"/>
              <a:t>in </a:t>
            </a:r>
            <a:r>
              <a:rPr lang="en-CA" dirty="0">
                <a:solidFill>
                  <a:srgbClr val="0033CC"/>
                </a:solidFill>
              </a:rPr>
              <a:t>object-centric</a:t>
            </a:r>
            <a:r>
              <a:rPr lang="en-CA" dirty="0"/>
              <a:t> frame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B0E714-D611-438C-9233-C9D37276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8019570" cy="752705"/>
          </a:xfrm>
        </p:spPr>
        <p:txBody>
          <a:bodyPr/>
          <a:lstStyle/>
          <a:p>
            <a:r>
              <a:rPr lang="en-CA" dirty="0"/>
              <a:t>Semantic graph from a 3D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83F5F-6EB0-4CC1-BE5A-F60EAFD191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17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931EF-E698-48F1-8688-49C68CCE1FBB}"/>
              </a:ext>
            </a:extLst>
          </p:cNvPr>
          <p:cNvGrpSpPr/>
          <p:nvPr/>
        </p:nvGrpSpPr>
        <p:grpSpPr>
          <a:xfrm>
            <a:off x="4054038" y="2296891"/>
            <a:ext cx="3361044" cy="1345623"/>
            <a:chOff x="2338254" y="2117268"/>
            <a:chExt cx="3361044" cy="134562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B89124-9085-47C4-934C-97D9761B9BD4}"/>
                </a:ext>
              </a:extLst>
            </p:cNvPr>
            <p:cNvSpPr/>
            <p:nvPr/>
          </p:nvSpPr>
          <p:spPr>
            <a:xfrm>
              <a:off x="2338254" y="2181600"/>
              <a:ext cx="128663" cy="128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094059-6B45-4FB4-886B-E5C4B66EC73F}"/>
                </a:ext>
              </a:extLst>
            </p:cNvPr>
            <p:cNvSpPr/>
            <p:nvPr/>
          </p:nvSpPr>
          <p:spPr>
            <a:xfrm>
              <a:off x="3241658" y="2117268"/>
              <a:ext cx="128663" cy="128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55FA26-B4DC-4245-8F45-6804E2F1692A}"/>
                </a:ext>
              </a:extLst>
            </p:cNvPr>
            <p:cNvSpPr/>
            <p:nvPr/>
          </p:nvSpPr>
          <p:spPr>
            <a:xfrm>
              <a:off x="2782761" y="2622000"/>
              <a:ext cx="128663" cy="128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6AB5F1-BC25-4B9B-9E6D-F9C89158549D}"/>
                </a:ext>
              </a:extLst>
            </p:cNvPr>
            <p:cNvSpPr/>
            <p:nvPr/>
          </p:nvSpPr>
          <p:spPr>
            <a:xfrm>
              <a:off x="3392605" y="2484367"/>
              <a:ext cx="128663" cy="128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303D08-8BB0-4690-ADAE-AAEB681A1289}"/>
                </a:ext>
              </a:extLst>
            </p:cNvPr>
            <p:cNvSpPr/>
            <p:nvPr/>
          </p:nvSpPr>
          <p:spPr>
            <a:xfrm>
              <a:off x="5570635" y="3334228"/>
              <a:ext cx="128663" cy="128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5162CB-6DA1-4778-8356-88A61D64D9E3}"/>
              </a:ext>
            </a:extLst>
          </p:cNvPr>
          <p:cNvGrpSpPr/>
          <p:nvPr/>
        </p:nvGrpSpPr>
        <p:grpSpPr>
          <a:xfrm>
            <a:off x="4373064" y="1306194"/>
            <a:ext cx="3367432" cy="3324478"/>
            <a:chOff x="2657280" y="1126571"/>
            <a:chExt cx="3367432" cy="332447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0B2D44-BEE2-4C1D-8A1F-3FD8B46D3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200" y="3099728"/>
              <a:ext cx="1447996" cy="2770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FA5C76-4F71-4E0C-872B-D2F12392F9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77882" y="1677600"/>
              <a:ext cx="197318" cy="16992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115A3F-98F4-458F-8F9F-630B6A1F6945}"/>
                </a:ext>
              </a:extLst>
            </p:cNvPr>
            <p:cNvCxnSpPr>
              <a:cxnSpLocks/>
            </p:cNvCxnSpPr>
            <p:nvPr/>
          </p:nvCxnSpPr>
          <p:spPr>
            <a:xfrm>
              <a:off x="3175200" y="3365351"/>
              <a:ext cx="820800" cy="7505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F5BB0E-B67B-48DE-8BA0-023A4850F272}"/>
                </a:ext>
              </a:extLst>
            </p:cNvPr>
            <p:cNvSpPr/>
            <p:nvPr/>
          </p:nvSpPr>
          <p:spPr>
            <a:xfrm>
              <a:off x="4540702" y="2814067"/>
              <a:ext cx="14840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800" dirty="0">
                  <a:solidFill>
                    <a:srgbClr val="0476BD"/>
                  </a:solidFill>
                </a:rPr>
                <a:t>Right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653485-4FA5-49E9-98DB-EC0DABF56E9A}"/>
                </a:ext>
              </a:extLst>
            </p:cNvPr>
            <p:cNvSpPr/>
            <p:nvPr/>
          </p:nvSpPr>
          <p:spPr>
            <a:xfrm>
              <a:off x="3936541" y="3927829"/>
              <a:ext cx="10358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800" dirty="0">
                  <a:solidFill>
                    <a:srgbClr val="0476BD"/>
                  </a:solidFill>
                </a:rPr>
                <a:t>Front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70B94D-B409-4847-A6C2-51FD863964B9}"/>
                </a:ext>
              </a:extLst>
            </p:cNvPr>
            <p:cNvSpPr/>
            <p:nvPr/>
          </p:nvSpPr>
          <p:spPr>
            <a:xfrm>
              <a:off x="2657280" y="1126571"/>
              <a:ext cx="10358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800" dirty="0">
                  <a:solidFill>
                    <a:srgbClr val="0476BD"/>
                  </a:solidFill>
                </a:rPr>
                <a:t>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58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6967D8-2E11-456E-A448-772C069E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8019570" cy="752705"/>
          </a:xfrm>
        </p:spPr>
        <p:txBody>
          <a:bodyPr/>
          <a:lstStyle/>
          <a:p>
            <a:r>
              <a:rPr lang="en-CA" dirty="0"/>
              <a:t>Semantic graph from a 3D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E10B-1EDF-4446-B459-432C4309C9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573962-10D4-47CD-9FBC-0454683FC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0" y="1422532"/>
            <a:ext cx="6292860" cy="35397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44EA30-5CD2-4189-B5F1-282D326A92A2}"/>
              </a:ext>
            </a:extLst>
          </p:cNvPr>
          <p:cNvGrpSpPr/>
          <p:nvPr/>
        </p:nvGrpSpPr>
        <p:grpSpPr>
          <a:xfrm>
            <a:off x="2760847" y="4902811"/>
            <a:ext cx="6634199" cy="1442337"/>
            <a:chOff x="2760847" y="4902811"/>
            <a:chExt cx="6634199" cy="144233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7D4929-D5FE-4E33-ADE8-EEAE7EA89478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>
              <a:off x="3453895" y="5717634"/>
              <a:ext cx="1808374" cy="28200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CD4C30-78BF-4752-BF7D-9D5A61DB1FFC}"/>
                </a:ext>
              </a:extLst>
            </p:cNvPr>
            <p:cNvCxnSpPr>
              <a:cxnSpLocks/>
              <a:stCxn id="22" idx="0"/>
              <a:endCxn id="26" idx="2"/>
            </p:cNvCxnSpPr>
            <p:nvPr/>
          </p:nvCxnSpPr>
          <p:spPr>
            <a:xfrm flipV="1">
              <a:off x="5262269" y="5717634"/>
              <a:ext cx="3439728" cy="28200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F74EAA-77CA-47D4-A65A-7409FBA704B7}"/>
                </a:ext>
              </a:extLst>
            </p:cNvPr>
            <p:cNvCxnSpPr>
              <a:cxnSpLocks/>
              <a:stCxn id="25" idx="2"/>
              <a:endCxn id="22" idx="0"/>
            </p:cNvCxnSpPr>
            <p:nvPr/>
          </p:nvCxnSpPr>
          <p:spPr>
            <a:xfrm flipH="1">
              <a:off x="5262269" y="5717634"/>
              <a:ext cx="1707452" cy="28200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FD5AC1-4891-4FCC-8B7C-4FE4D883C3BB}"/>
                </a:ext>
              </a:extLst>
            </p:cNvPr>
            <p:cNvSpPr/>
            <p:nvPr/>
          </p:nvSpPr>
          <p:spPr>
            <a:xfrm>
              <a:off x="4569220" y="5999642"/>
              <a:ext cx="1386098" cy="3455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</a:t>
              </a:r>
              <a:r>
                <a:rPr lang="en-US" altLang="zh-CN" sz="1600" dirty="0">
                  <a:solidFill>
                    <a:schemeClr val="tx1"/>
                  </a:solidFill>
                </a:rPr>
                <a:t>esk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AC4DA7-3939-4081-9B4D-336592B38BE1}"/>
                </a:ext>
              </a:extLst>
            </p:cNvPr>
            <p:cNvSpPr/>
            <p:nvPr/>
          </p:nvSpPr>
          <p:spPr>
            <a:xfrm>
              <a:off x="2965229" y="5477639"/>
              <a:ext cx="977331" cy="2399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1E0535-2CB4-4DBA-8E3E-293E49FAEDD6}"/>
                </a:ext>
              </a:extLst>
            </p:cNvPr>
            <p:cNvSpPr/>
            <p:nvPr/>
          </p:nvSpPr>
          <p:spPr>
            <a:xfrm>
              <a:off x="4773604" y="5477639"/>
              <a:ext cx="977331" cy="2399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A7C209-D8DA-4E5C-8646-27A61FA295F4}"/>
                </a:ext>
              </a:extLst>
            </p:cNvPr>
            <p:cNvSpPr/>
            <p:nvPr/>
          </p:nvSpPr>
          <p:spPr>
            <a:xfrm>
              <a:off x="6481055" y="5477639"/>
              <a:ext cx="977331" cy="2399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56F943-F80D-4EF3-96CE-B5D1AAF09518}"/>
                </a:ext>
              </a:extLst>
            </p:cNvPr>
            <p:cNvSpPr/>
            <p:nvPr/>
          </p:nvSpPr>
          <p:spPr>
            <a:xfrm>
              <a:off x="8213331" y="5477639"/>
              <a:ext cx="977331" cy="2399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ABC0FB-EACA-47E5-8EDA-A3E7D8BC63B2}"/>
                </a:ext>
              </a:extLst>
            </p:cNvPr>
            <p:cNvSpPr/>
            <p:nvPr/>
          </p:nvSpPr>
          <p:spPr>
            <a:xfrm>
              <a:off x="6479952" y="6052397"/>
              <a:ext cx="978435" cy="2399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Right Side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092C4C-A95F-45E3-82A8-3F762EE0A44F}"/>
                </a:ext>
              </a:extLst>
            </p:cNvPr>
            <p:cNvSpPr/>
            <p:nvPr/>
          </p:nvSpPr>
          <p:spPr>
            <a:xfrm>
              <a:off x="7983021" y="5999642"/>
              <a:ext cx="1386098" cy="3455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24A016-3CF0-485D-AEF0-3CC781A4BE8D}"/>
                </a:ext>
              </a:extLst>
            </p:cNvPr>
            <p:cNvSpPr/>
            <p:nvPr/>
          </p:nvSpPr>
          <p:spPr>
            <a:xfrm>
              <a:off x="2760847" y="4902811"/>
              <a:ext cx="1386098" cy="3455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9B0BFE-2057-4090-9057-B7E1B99F3DA6}"/>
                </a:ext>
              </a:extLst>
            </p:cNvPr>
            <p:cNvSpPr/>
            <p:nvPr/>
          </p:nvSpPr>
          <p:spPr>
            <a:xfrm>
              <a:off x="4569221" y="4902811"/>
              <a:ext cx="1386098" cy="3455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6D889E-E66F-4324-84FD-62EAB5B7297B}"/>
                </a:ext>
              </a:extLst>
            </p:cNvPr>
            <p:cNvSpPr/>
            <p:nvPr/>
          </p:nvSpPr>
          <p:spPr>
            <a:xfrm>
              <a:off x="6276672" y="4902811"/>
              <a:ext cx="1386098" cy="3455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8F082F-C5D2-4298-BEC7-262543A9725B}"/>
                </a:ext>
              </a:extLst>
            </p:cNvPr>
            <p:cNvSpPr/>
            <p:nvPr/>
          </p:nvSpPr>
          <p:spPr>
            <a:xfrm>
              <a:off x="8008948" y="4902811"/>
              <a:ext cx="1386098" cy="3455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5AD39D-3BA6-448C-8445-E1C2B28796EF}"/>
                </a:ext>
              </a:extLst>
            </p:cNvPr>
            <p:cNvCxnSpPr>
              <a:cxnSpLocks/>
              <a:stCxn id="29" idx="2"/>
              <a:endCxn id="23" idx="0"/>
            </p:cNvCxnSpPr>
            <p:nvPr/>
          </p:nvCxnSpPr>
          <p:spPr>
            <a:xfrm flipH="1">
              <a:off x="3453895" y="5248317"/>
              <a:ext cx="1" cy="22932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70CFBE-209F-4C2B-B295-D2C14AF737F8}"/>
                </a:ext>
              </a:extLst>
            </p:cNvPr>
            <p:cNvCxnSpPr>
              <a:cxnSpLocks/>
              <a:stCxn id="30" idx="2"/>
              <a:endCxn id="24" idx="0"/>
            </p:cNvCxnSpPr>
            <p:nvPr/>
          </p:nvCxnSpPr>
          <p:spPr>
            <a:xfrm>
              <a:off x="5262270" y="5248317"/>
              <a:ext cx="0" cy="22932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50698B-562D-4BA8-B30C-DAE2C606F375}"/>
                </a:ext>
              </a:extLst>
            </p:cNvPr>
            <p:cNvCxnSpPr>
              <a:cxnSpLocks/>
              <a:stCxn id="24" idx="2"/>
              <a:endCxn id="22" idx="0"/>
            </p:cNvCxnSpPr>
            <p:nvPr/>
          </p:nvCxnSpPr>
          <p:spPr>
            <a:xfrm flipH="1">
              <a:off x="5262269" y="5717634"/>
              <a:ext cx="1" cy="28200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9D974D-B1CE-4B4E-8082-D802E01C1C70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6969721" y="5248317"/>
              <a:ext cx="0" cy="22932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EE05EA-6FA4-4BBD-BA85-2CFC68B02715}"/>
                </a:ext>
              </a:extLst>
            </p:cNvPr>
            <p:cNvCxnSpPr>
              <a:cxnSpLocks/>
              <a:stCxn id="32" idx="2"/>
              <a:endCxn id="26" idx="0"/>
            </p:cNvCxnSpPr>
            <p:nvPr/>
          </p:nvCxnSpPr>
          <p:spPr>
            <a:xfrm>
              <a:off x="8701997" y="5248317"/>
              <a:ext cx="0" cy="22932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860C2C-93C6-4830-B524-3BBFA7227112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>
              <a:off x="7458387" y="6172394"/>
              <a:ext cx="5246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AF6A6E-1146-4AAA-BD5C-F53E7F50B23E}"/>
                </a:ext>
              </a:extLst>
            </p:cNvPr>
            <p:cNvCxnSpPr>
              <a:cxnSpLocks/>
              <a:stCxn id="22" idx="3"/>
              <a:endCxn id="27" idx="1"/>
            </p:cNvCxnSpPr>
            <p:nvPr/>
          </p:nvCxnSpPr>
          <p:spPr>
            <a:xfrm>
              <a:off x="5955318" y="6172395"/>
              <a:ext cx="5246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79F050-528F-411B-A9C7-EE21D7236C58}"/>
              </a:ext>
            </a:extLst>
          </p:cNvPr>
          <p:cNvGrpSpPr/>
          <p:nvPr/>
        </p:nvGrpSpPr>
        <p:grpSpPr>
          <a:xfrm>
            <a:off x="4054038" y="2296891"/>
            <a:ext cx="3361044" cy="1345623"/>
            <a:chOff x="4054038" y="2296891"/>
            <a:chExt cx="3361044" cy="134562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21C18F-65D2-4D7A-A3DC-52ABDAA7C365}"/>
                </a:ext>
              </a:extLst>
            </p:cNvPr>
            <p:cNvGrpSpPr/>
            <p:nvPr/>
          </p:nvGrpSpPr>
          <p:grpSpPr>
            <a:xfrm>
              <a:off x="4163859" y="2425554"/>
              <a:ext cx="3122561" cy="1152628"/>
              <a:chOff x="4163859" y="2425554"/>
              <a:chExt cx="3122561" cy="1152628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DA155E4-257F-487B-9D1E-B5FA20EC2DB2}"/>
                  </a:ext>
                </a:extLst>
              </p:cNvPr>
              <p:cNvCxnSpPr>
                <a:cxnSpLocks/>
                <a:stCxn id="45" idx="5"/>
              </p:cNvCxnSpPr>
              <p:nvPr/>
            </p:nvCxnSpPr>
            <p:spPr>
              <a:xfrm>
                <a:off x="4163859" y="2471043"/>
                <a:ext cx="706566" cy="1069304"/>
              </a:xfrm>
              <a:prstGeom prst="line">
                <a:avLst/>
              </a:prstGeom>
              <a:ln w="28575"/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1025595-2BF2-49AB-A0A9-0E47E21C8FEE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 flipH="1">
                <a:off x="4870426" y="2425554"/>
                <a:ext cx="151348" cy="1114792"/>
              </a:xfrm>
              <a:prstGeom prst="line">
                <a:avLst/>
              </a:prstGeom>
              <a:ln w="28575"/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8786BAC-2126-4516-9365-81B37DF1EDF3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 flipH="1">
                <a:off x="4870429" y="2773811"/>
                <a:ext cx="256802" cy="766536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7B60CEA-9146-4E75-A50E-48B9353D9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9220" y="2930286"/>
                <a:ext cx="301206" cy="610061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  <a:effectLst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27C6C75-0F35-47BF-ABAA-AA3F787E4669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 flipV="1">
                <a:off x="4870426" y="3540348"/>
                <a:ext cx="2415994" cy="37834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382802-8AAC-4374-A93D-C972DDE54D82}"/>
                </a:ext>
              </a:extLst>
            </p:cNvPr>
            <p:cNvGrpSpPr/>
            <p:nvPr/>
          </p:nvGrpSpPr>
          <p:grpSpPr>
            <a:xfrm>
              <a:off x="4054038" y="2296891"/>
              <a:ext cx="3361044" cy="1345623"/>
              <a:chOff x="2338254" y="2117268"/>
              <a:chExt cx="3361044" cy="134562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6119B8-448A-4043-A059-A6EB35CE27F3}"/>
                  </a:ext>
                </a:extLst>
              </p:cNvPr>
              <p:cNvSpPr/>
              <p:nvPr/>
            </p:nvSpPr>
            <p:spPr>
              <a:xfrm>
                <a:off x="2338254" y="2181600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7671412-596C-46D1-ACEE-FBE1A747398B}"/>
                  </a:ext>
                </a:extLst>
              </p:cNvPr>
              <p:cNvSpPr/>
              <p:nvPr/>
            </p:nvSpPr>
            <p:spPr>
              <a:xfrm>
                <a:off x="3241658" y="2117268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F459E-970D-43C9-B9D9-AA8C7869426E}"/>
                  </a:ext>
                </a:extLst>
              </p:cNvPr>
              <p:cNvSpPr/>
              <p:nvPr/>
            </p:nvSpPr>
            <p:spPr>
              <a:xfrm>
                <a:off x="2782761" y="2622000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012907-B030-4C7C-AD0D-FBB18B059802}"/>
                  </a:ext>
                </a:extLst>
              </p:cNvPr>
              <p:cNvSpPr/>
              <p:nvPr/>
            </p:nvSpPr>
            <p:spPr>
              <a:xfrm>
                <a:off x="3392605" y="2484367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08BE1D5-5949-4DAD-AC0F-0F4ED3E0B98C}"/>
                  </a:ext>
                </a:extLst>
              </p:cNvPr>
              <p:cNvSpPr/>
              <p:nvPr/>
            </p:nvSpPr>
            <p:spPr>
              <a:xfrm>
                <a:off x="5570635" y="3334228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1D0238-4E9E-4714-82F3-1E60C11ACAA8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 flipV="1">
              <a:off x="4182701" y="2361223"/>
              <a:ext cx="774741" cy="64332"/>
            </a:xfrm>
            <a:prstGeom prst="line">
              <a:avLst/>
            </a:prstGeom>
            <a:ln w="28575"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10FF452-0E34-46B3-9738-EFBE65B2D6EA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59" y="2471043"/>
              <a:ext cx="334686" cy="330580"/>
            </a:xfrm>
            <a:prstGeom prst="line">
              <a:avLst/>
            </a:prstGeom>
            <a:ln w="28575"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59D60B8-9899-4B05-AA96-A154D287AE5A}"/>
                </a:ext>
              </a:extLst>
            </p:cNvPr>
            <p:cNvCxnSpPr>
              <a:cxnSpLocks/>
              <a:stCxn id="46" idx="3"/>
              <a:endCxn id="47" idx="7"/>
            </p:cNvCxnSpPr>
            <p:nvPr/>
          </p:nvCxnSpPr>
          <p:spPr>
            <a:xfrm flipH="1">
              <a:off x="4608366" y="2406712"/>
              <a:ext cx="367918" cy="413753"/>
            </a:xfrm>
            <a:prstGeom prst="line">
              <a:avLst/>
            </a:prstGeom>
            <a:ln w="28575"/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3E7C48F-788F-4D56-8B37-8BF0DC6B6837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>
              <a:off x="4627209" y="2728322"/>
              <a:ext cx="481180" cy="92143"/>
            </a:xfrm>
            <a:prstGeom prst="line">
              <a:avLst/>
            </a:prstGeom>
            <a:ln w="28575">
              <a:solidFill>
                <a:schemeClr val="accent6"/>
              </a:solidFill>
            </a:ln>
            <a:effec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725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E4B45B-7C5B-4931-A7B3-87C08F16C3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1"/>
            <a:ext cx="6264116" cy="3923069"/>
          </a:xfrm>
        </p:spPr>
        <p:txBody>
          <a:bodyPr>
            <a:normAutofit/>
          </a:bodyPr>
          <a:lstStyle/>
          <a:p>
            <a:r>
              <a:rPr lang="en-CA" dirty="0"/>
              <a:t>L</a:t>
            </a:r>
            <a:r>
              <a:rPr lang="en-US" altLang="zh-CN" dirty="0"/>
              <a:t>earn</a:t>
            </a:r>
            <a:r>
              <a:rPr lang="en-CA" dirty="0"/>
              <a:t> </a:t>
            </a:r>
            <a:r>
              <a:rPr lang="en-CA" dirty="0">
                <a:solidFill>
                  <a:srgbClr val="0033CC"/>
                </a:solidFill>
              </a:rPr>
              <a:t>rich semantics </a:t>
            </a:r>
            <a:r>
              <a:rPr lang="en-CA" dirty="0"/>
              <a:t>from existing scene databases</a:t>
            </a:r>
          </a:p>
          <a:p>
            <a:pPr lvl="1"/>
            <a:r>
              <a:rPr lang="en-CA" dirty="0"/>
              <a:t>Context: object co-occurrence, </a:t>
            </a:r>
            <a:br>
              <a:rPr lang="en-CA" dirty="0"/>
            </a:br>
            <a:r>
              <a:rPr lang="en-CA" dirty="0"/>
              <a:t>		  relative locations</a:t>
            </a:r>
          </a:p>
          <a:p>
            <a:pPr lvl="1"/>
            <a:endParaRPr lang="en-CA" sz="1000" dirty="0"/>
          </a:p>
          <a:p>
            <a:pPr lvl="1"/>
            <a:r>
              <a:rPr lang="en-CA" dirty="0"/>
              <a:t>Complex relationships</a:t>
            </a:r>
          </a:p>
          <a:p>
            <a:pPr lvl="1"/>
            <a:endParaRPr lang="en-CA" dirty="0"/>
          </a:p>
          <a:p>
            <a:pPr marL="609585" lvl="1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4EB76-30D6-43A0-B62A-124E5259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Text to complex scenes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1316E-1513-4835-AEEC-98949B041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18E0-1E9F-41BA-9C2A-09ABB6A61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38" y="1958547"/>
            <a:ext cx="4056084" cy="3465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F70C4-34CF-4CFC-8974-8D31F149CE46}"/>
              </a:ext>
            </a:extLst>
          </p:cNvPr>
          <p:cNvSpPr txBox="1"/>
          <p:nvPr/>
        </p:nvSpPr>
        <p:spPr>
          <a:xfrm>
            <a:off x="2897053" y="4203120"/>
            <a:ext cx="671362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Open Sans" panose="020B0606030504020204"/>
              </a:rPr>
              <a:t>Map </a:t>
            </a:r>
            <a:r>
              <a:rPr lang="en-CA" sz="2800" dirty="0">
                <a:latin typeface="Open Sans" panose="020B0606030504020204"/>
                <a:sym typeface="Wingdings" panose="05000000000000000000" pitchFamily="2" charset="2"/>
              </a:rPr>
              <a:t>t</a:t>
            </a:r>
            <a:r>
              <a:rPr lang="en-US" altLang="zh-CN" sz="2800" dirty="0" err="1">
                <a:latin typeface="Open Sans" panose="020B0606030504020204"/>
                <a:sym typeface="Wingdings" panose="05000000000000000000" pitchFamily="2" charset="2"/>
              </a:rPr>
              <a:t>ext</a:t>
            </a:r>
            <a:r>
              <a:rPr lang="en-US" altLang="zh-CN" sz="2800" dirty="0">
                <a:latin typeface="Open Sans" panose="020B0606030504020204"/>
                <a:sym typeface="Wingdings" panose="05000000000000000000" pitchFamily="2" charset="2"/>
              </a:rPr>
              <a:t> to </a:t>
            </a:r>
            <a:r>
              <a:rPr lang="en-CA" altLang="zh-CN" sz="2800" dirty="0">
                <a:solidFill>
                  <a:srgbClr val="0033CC"/>
                </a:solidFill>
                <a:latin typeface="Open Sans" panose="020B0606030504020204"/>
                <a:sym typeface="Wingdings" panose="05000000000000000000" pitchFamily="2" charset="2"/>
              </a:rPr>
              <a:t>c</a:t>
            </a:r>
            <a:r>
              <a:rPr lang="en-CA" sz="2800" dirty="0">
                <a:solidFill>
                  <a:srgbClr val="0033CC"/>
                </a:solidFill>
                <a:latin typeface="Open Sans" panose="020B0606030504020204"/>
                <a:sym typeface="Wingdings" panose="05000000000000000000" pitchFamily="2" charset="2"/>
              </a:rPr>
              <a:t>omplex</a:t>
            </a:r>
            <a:r>
              <a:rPr lang="en-CA" sz="2800" dirty="0">
                <a:latin typeface="Open Sans" panose="020B0606030504020204"/>
                <a:sym typeface="Wingdings" panose="05000000000000000000" pitchFamily="2" charset="2"/>
              </a:rPr>
              <a:t> scene arrangements by learning from scene database?</a:t>
            </a:r>
            <a:endParaRPr lang="en-CA" sz="2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0856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BE3FA-6DAD-4865-844C-F72F7437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indoor scenes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A840-C004-486C-94FD-87C8CE0156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31291-01E0-489C-AA97-BACB5FC07740}"/>
              </a:ext>
            </a:extLst>
          </p:cNvPr>
          <p:cNvSpPr txBox="1"/>
          <p:nvPr/>
        </p:nvSpPr>
        <p:spPr>
          <a:xfrm>
            <a:off x="2611090" y="6076933"/>
            <a:ext cx="239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Interior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A39F4-9BF5-4AE2-8041-FCDF76448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724623" y="1306642"/>
            <a:ext cx="3523616" cy="2069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0EB38-43AE-4626-B079-8D5AA951E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0"/>
          <a:stretch/>
        </p:blipFill>
        <p:spPr>
          <a:xfrm>
            <a:off x="1949824" y="1306642"/>
            <a:ext cx="3526047" cy="2069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A2F34-2885-4C17-B4A8-B0BDC7B78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8"/>
          <a:stretch/>
        </p:blipFill>
        <p:spPr>
          <a:xfrm>
            <a:off x="1949824" y="3973439"/>
            <a:ext cx="3526047" cy="2089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CA485-4022-4051-BD49-1AE3396A5E6F}"/>
              </a:ext>
            </a:extLst>
          </p:cNvPr>
          <p:cNvSpPr txBox="1"/>
          <p:nvPr/>
        </p:nvSpPr>
        <p:spPr>
          <a:xfrm>
            <a:off x="2893351" y="3354180"/>
            <a:ext cx="167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3D Games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66E08-6F69-455E-B559-111EA9D650C2}"/>
              </a:ext>
            </a:extLst>
          </p:cNvPr>
          <p:cNvSpPr txBox="1"/>
          <p:nvPr/>
        </p:nvSpPr>
        <p:spPr>
          <a:xfrm>
            <a:off x="7146936" y="6076933"/>
            <a:ext cx="293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Augmented Reality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8E596-0BA1-495F-8F0C-E35AE38B8BAF}"/>
              </a:ext>
            </a:extLst>
          </p:cNvPr>
          <p:cNvSpPr txBox="1"/>
          <p:nvPr/>
        </p:nvSpPr>
        <p:spPr>
          <a:xfrm>
            <a:off x="7403040" y="3353540"/>
            <a:ext cx="267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Virtual Reality </a:t>
            </a:r>
          </a:p>
        </p:txBody>
      </p:sp>
      <p:pic>
        <p:nvPicPr>
          <p:cNvPr id="13" name="Picture 2" descr="https://www.vrglobal.com/wp-content/uploads/2017/06/realestete_designers.jpg">
            <a:extLst>
              <a:ext uri="{FF2B5EF4-FFF2-40B4-BE49-F238E27FC236}">
                <a16:creationId xmlns:a16="http://schemas.microsoft.com/office/drawing/2014/main" id="{84865F85-CE82-4000-9988-DF528575E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/>
          <a:stretch/>
        </p:blipFill>
        <p:spPr bwMode="auto">
          <a:xfrm>
            <a:off x="6724622" y="3961330"/>
            <a:ext cx="3523616" cy="210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FFB356-7030-40BA-8D7F-93F9AA5A18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Pairwise relation</a:t>
            </a:r>
          </a:p>
          <a:p>
            <a:pPr lvl="1"/>
            <a:r>
              <a:rPr lang="en-CA" i="1" dirty="0"/>
              <a:t>on, left side, right side, front, back </a:t>
            </a:r>
            <a:r>
              <a:rPr lang="en-CA" dirty="0"/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871362-07C9-42FA-84C3-40288165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F280D-79BA-441F-AB77-8150F4A58C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20</a:t>
            </a:fld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1CBBC-1AFB-4CE3-B673-F0B089D755B5}"/>
              </a:ext>
            </a:extLst>
          </p:cNvPr>
          <p:cNvGrpSpPr/>
          <p:nvPr/>
        </p:nvGrpSpPr>
        <p:grpSpPr>
          <a:xfrm>
            <a:off x="547651" y="2563645"/>
            <a:ext cx="6292860" cy="3656072"/>
            <a:chOff x="547651" y="2563645"/>
            <a:chExt cx="6292860" cy="365607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37DA57B-8C28-493F-8FE0-760F3F94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51" y="2679983"/>
              <a:ext cx="6292860" cy="353973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A581652-78CD-4C19-8DB5-5109D3CF085B}"/>
                </a:ext>
              </a:extLst>
            </p:cNvPr>
            <p:cNvGrpSpPr/>
            <p:nvPr/>
          </p:nvGrpSpPr>
          <p:grpSpPr>
            <a:xfrm>
              <a:off x="1652119" y="3554342"/>
              <a:ext cx="3361044" cy="1345623"/>
              <a:chOff x="2338254" y="2117268"/>
              <a:chExt cx="3361044" cy="134562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A815335-DE6C-41E3-878D-B3DBE58A0D6A}"/>
                  </a:ext>
                </a:extLst>
              </p:cNvPr>
              <p:cNvSpPr/>
              <p:nvPr/>
            </p:nvSpPr>
            <p:spPr>
              <a:xfrm>
                <a:off x="2338254" y="2181600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094D5CF-863C-499A-9727-812075A3259B}"/>
                  </a:ext>
                </a:extLst>
              </p:cNvPr>
              <p:cNvSpPr/>
              <p:nvPr/>
            </p:nvSpPr>
            <p:spPr>
              <a:xfrm>
                <a:off x="3241658" y="2117268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8CBF14F-9849-4090-A440-D62E8D21E7A9}"/>
                  </a:ext>
                </a:extLst>
              </p:cNvPr>
              <p:cNvSpPr/>
              <p:nvPr/>
            </p:nvSpPr>
            <p:spPr>
              <a:xfrm>
                <a:off x="2782761" y="2622000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111CE-6A76-4392-898B-494CCD50C5B8}"/>
                  </a:ext>
                </a:extLst>
              </p:cNvPr>
              <p:cNvSpPr/>
              <p:nvPr/>
            </p:nvSpPr>
            <p:spPr>
              <a:xfrm>
                <a:off x="3392605" y="2484367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BBEAA44-6475-4BF2-80F7-9A62A25B51CA}"/>
                  </a:ext>
                </a:extLst>
              </p:cNvPr>
              <p:cNvSpPr/>
              <p:nvPr/>
            </p:nvSpPr>
            <p:spPr>
              <a:xfrm>
                <a:off x="5570635" y="3334228"/>
                <a:ext cx="128663" cy="1286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A701074-C0E7-4D85-AE9D-E14800C93062}"/>
                </a:ext>
              </a:extLst>
            </p:cNvPr>
            <p:cNvGrpSpPr/>
            <p:nvPr/>
          </p:nvGrpSpPr>
          <p:grpSpPr>
            <a:xfrm>
              <a:off x="1971145" y="2563645"/>
              <a:ext cx="3367432" cy="3324478"/>
              <a:chOff x="2657280" y="1126571"/>
              <a:chExt cx="3367432" cy="332447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B27E759-9697-474C-A1F6-225B6521C6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5200" y="3099728"/>
                <a:ext cx="1447996" cy="27707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5AFAFFF-4119-4BE3-9625-B36F2AA91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77882" y="1677600"/>
                <a:ext cx="197318" cy="16992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CF7C02A-D283-4A56-8864-062CA7E8D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200" y="3365351"/>
                <a:ext cx="820800" cy="75051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EF7AFE-D18F-43AE-92BA-016EB449A03D}"/>
                  </a:ext>
                </a:extLst>
              </p:cNvPr>
              <p:cNvSpPr/>
              <p:nvPr/>
            </p:nvSpPr>
            <p:spPr>
              <a:xfrm>
                <a:off x="4540702" y="2814067"/>
                <a:ext cx="14840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2800" dirty="0">
                    <a:solidFill>
                      <a:srgbClr val="0476BD"/>
                    </a:solidFill>
                  </a:rPr>
                  <a:t>Right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E7A784-8989-4E52-B292-9B9E3265DACA}"/>
                  </a:ext>
                </a:extLst>
              </p:cNvPr>
              <p:cNvSpPr/>
              <p:nvPr/>
            </p:nvSpPr>
            <p:spPr>
              <a:xfrm>
                <a:off x="3936541" y="3927829"/>
                <a:ext cx="10358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2800" dirty="0">
                    <a:solidFill>
                      <a:srgbClr val="0476BD"/>
                    </a:solidFill>
                  </a:rPr>
                  <a:t>Front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80B132-34CF-40B1-BAC4-370342684E7A}"/>
                  </a:ext>
                </a:extLst>
              </p:cNvPr>
              <p:cNvSpPr/>
              <p:nvPr/>
            </p:nvSpPr>
            <p:spPr>
              <a:xfrm>
                <a:off x="2657280" y="1126571"/>
                <a:ext cx="10358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2800" dirty="0">
                    <a:solidFill>
                      <a:srgbClr val="0476BD"/>
                    </a:solidFill>
                  </a:rPr>
                  <a:t>Up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877743-AB09-4164-9067-874D9F3460BC}"/>
              </a:ext>
            </a:extLst>
          </p:cNvPr>
          <p:cNvGrpSpPr/>
          <p:nvPr/>
        </p:nvGrpSpPr>
        <p:grpSpPr>
          <a:xfrm>
            <a:off x="2555523" y="4612405"/>
            <a:ext cx="3983992" cy="369332"/>
            <a:chOff x="2555523" y="4612405"/>
            <a:chExt cx="3983992" cy="36933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BEC6D4A-6486-4288-8A39-7A21AA4BC107}"/>
                </a:ext>
              </a:extLst>
            </p:cNvPr>
            <p:cNvCxnSpPr>
              <a:cxnSpLocks/>
            </p:cNvCxnSpPr>
            <p:nvPr/>
          </p:nvCxnSpPr>
          <p:spPr>
            <a:xfrm>
              <a:off x="2555523" y="4802425"/>
              <a:ext cx="2328977" cy="11449"/>
            </a:xfrm>
            <a:prstGeom prst="line">
              <a:avLst/>
            </a:prstGeom>
            <a:ln w="38100">
              <a:solidFill>
                <a:srgbClr val="7030A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B7CC0B-D080-4FDF-B72B-8592F0FE4474}"/>
                    </a:ext>
                  </a:extLst>
                </p:cNvPr>
                <p:cNvSpPr txBox="1"/>
                <p:nvPr/>
              </p:nvSpPr>
              <p:spPr>
                <a:xfrm>
                  <a:off x="5159329" y="4612405"/>
                  <a:ext cx="13801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CA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9B7CC0B-D080-4FDF-B72B-8592F0FE4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329" y="4612405"/>
                  <a:ext cx="138018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048" r="-7489" b="-3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7B0EF68-E3CC-450A-BE5D-62BE613BD9A9}"/>
              </a:ext>
            </a:extLst>
          </p:cNvPr>
          <p:cNvSpPr/>
          <p:nvPr/>
        </p:nvSpPr>
        <p:spPr>
          <a:xfrm>
            <a:off x="461680" y="5910712"/>
            <a:ext cx="2093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0033CC"/>
                </a:solidFill>
                <a:latin typeface="Open Sans" panose="020B0606030504020204"/>
              </a:rPr>
              <a:t>Anchor object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BE47EB-D002-4BC6-8E3F-0EF0FB3FDBDE}"/>
              </a:ext>
            </a:extLst>
          </p:cNvPr>
          <p:cNvSpPr/>
          <p:nvPr/>
        </p:nvSpPr>
        <p:spPr>
          <a:xfrm>
            <a:off x="4558556" y="5907211"/>
            <a:ext cx="194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FF6600"/>
                </a:solidFill>
                <a:latin typeface="Open Sans" panose="020B0606030504020204"/>
              </a:rPr>
              <a:t>Active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9680DE-4F45-41FC-970C-EBAC78C3F233}"/>
                  </a:ext>
                </a:extLst>
              </p:cNvPr>
              <p:cNvSpPr txBox="1"/>
              <p:nvPr/>
            </p:nvSpPr>
            <p:spPr>
              <a:xfrm>
                <a:off x="6891732" y="3650706"/>
                <a:ext cx="4664519" cy="1404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Arragement</m:t>
                      </m:r>
                      <m:r>
                        <a:rPr lang="en-CA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𝐴𝑛𝑐h𝑜𝑟</m:t>
                              </m:r>
                            </m:sub>
                          </m:sSub>
                          <m:r>
                            <a:rPr lang="en-CA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0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𝐴𝑐𝑡</m:t>
                              </m:r>
                            </m:sub>
                          </m:sSub>
                          <m:r>
                            <a:rPr lang="en-CA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𝑇𝑦𝑝𝑒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CA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CA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CA" sz="28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CA" sz="280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CA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CA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A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9680DE-4F45-41FC-970C-EBAC78C3F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32" y="3650706"/>
                <a:ext cx="4664519" cy="1404680"/>
              </a:xfrm>
              <a:prstGeom prst="rect">
                <a:avLst/>
              </a:prstGeom>
              <a:blipFill>
                <a:blip r:embed="rId5"/>
                <a:stretch>
                  <a:fillRect l="-131" r="-10065" b="-12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9492FFA-E86B-4FFC-9A45-1A8D11F99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593534"/>
            <a:ext cx="5760000" cy="3600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38117-D7D1-4DF8-9066-20276C78B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Group relation</a:t>
            </a:r>
          </a:p>
          <a:p>
            <a:pPr lvl="1"/>
            <a:r>
              <a:rPr lang="en-CA" i="1" dirty="0"/>
              <a:t>messy, organized, around </a:t>
            </a:r>
            <a:r>
              <a:rPr lang="en-CA" dirty="0"/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94BF3-E1F1-451C-B85A-CC67147A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77212-9C0A-4E50-875C-3A785987E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926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579BA2C-78BE-41EC-A559-D888552F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593534"/>
            <a:ext cx="5760000" cy="36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159268-8F6D-4F20-94A5-3F1C3475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562712"/>
            <a:ext cx="5760000" cy="3600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38117-D7D1-4DF8-9066-20276C78B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Group relation</a:t>
            </a:r>
          </a:p>
          <a:p>
            <a:pPr lvl="1"/>
            <a:r>
              <a:rPr lang="en-CA" i="1" dirty="0"/>
              <a:t>messy, organized, around </a:t>
            </a:r>
            <a:r>
              <a:rPr lang="en-CA" dirty="0"/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94BF3-E1F1-451C-B85A-CC67147A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77212-9C0A-4E50-875C-3A785987E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22</a:t>
            </a:fld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303F03-0BE4-49F6-83B5-73902D6D536E}"/>
              </a:ext>
            </a:extLst>
          </p:cNvPr>
          <p:cNvGrpSpPr/>
          <p:nvPr/>
        </p:nvGrpSpPr>
        <p:grpSpPr>
          <a:xfrm>
            <a:off x="4489810" y="2320535"/>
            <a:ext cx="4774265" cy="4088442"/>
            <a:chOff x="4489810" y="2320535"/>
            <a:chExt cx="4774265" cy="408844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2FFF0E-3DCB-467C-A3AE-B69C4E58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9810" y="2751422"/>
              <a:ext cx="520784" cy="96782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2A37AA-41C4-4858-B579-97AD4B0C3073}"/>
                </a:ext>
              </a:extLst>
            </p:cNvPr>
            <p:cNvCxnSpPr>
              <a:cxnSpLocks/>
            </p:cNvCxnSpPr>
            <p:nvPr/>
          </p:nvCxnSpPr>
          <p:spPr>
            <a:xfrm>
              <a:off x="7962472" y="4130211"/>
              <a:ext cx="277402" cy="113653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404822A-11A1-4823-92D3-A63ED9DEB846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9" y="4831585"/>
              <a:ext cx="381600" cy="11592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0903B3-EFB3-4F8B-AEC7-66A340167FA8}"/>
                </a:ext>
              </a:extLst>
            </p:cNvPr>
            <p:cNvCxnSpPr>
              <a:cxnSpLocks/>
            </p:cNvCxnSpPr>
            <p:nvPr/>
          </p:nvCxnSpPr>
          <p:spPr>
            <a:xfrm>
              <a:off x="5434385" y="2694254"/>
              <a:ext cx="1048608" cy="90170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774B1B-25FF-49BF-92A7-A9B148F52C10}"/>
                </a:ext>
              </a:extLst>
            </p:cNvPr>
            <p:cNvSpPr/>
            <p:nvPr/>
          </p:nvSpPr>
          <p:spPr>
            <a:xfrm>
              <a:off x="4530786" y="2320535"/>
              <a:ext cx="180719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200" i="1" dirty="0">
                  <a:solidFill>
                    <a:srgbClr val="00B050"/>
                  </a:solidFill>
                  <a:latin typeface="Open Sans" panose="020B0606030504020204"/>
                </a:rPr>
                <a:t>Organized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71A3E-03A4-445B-AC01-B0A50A9ED547}"/>
                </a:ext>
              </a:extLst>
            </p:cNvPr>
            <p:cNvSpPr/>
            <p:nvPr/>
          </p:nvSpPr>
          <p:spPr>
            <a:xfrm>
              <a:off x="5090426" y="5978090"/>
              <a:ext cx="130160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200" i="1" dirty="0">
                  <a:solidFill>
                    <a:srgbClr val="00B050"/>
                  </a:solidFill>
                  <a:latin typeface="Open Sans" panose="020B0606030504020204"/>
                </a:rPr>
                <a:t>Casual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48FE5-B2B0-47EE-80A7-F9F6828F3705}"/>
                </a:ext>
              </a:extLst>
            </p:cNvPr>
            <p:cNvSpPr/>
            <p:nvPr/>
          </p:nvSpPr>
          <p:spPr>
            <a:xfrm>
              <a:off x="7962472" y="5301003"/>
              <a:ext cx="130160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200" i="1" dirty="0">
                  <a:solidFill>
                    <a:srgbClr val="00B050"/>
                  </a:solidFill>
                  <a:latin typeface="Open Sans" panose="020B0606030504020204"/>
                </a:rPr>
                <a:t>Messy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FA71D3-0E96-4BB8-A6CD-35B63C4D1BEF}"/>
              </a:ext>
            </a:extLst>
          </p:cNvPr>
          <p:cNvCxnSpPr>
            <a:cxnSpLocks/>
          </p:cNvCxnSpPr>
          <p:nvPr/>
        </p:nvCxnSpPr>
        <p:spPr>
          <a:xfrm>
            <a:off x="2764200" y="3563566"/>
            <a:ext cx="1437535" cy="481338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6BBAD-7C35-41CE-A561-CFC63B9464EF}"/>
              </a:ext>
            </a:extLst>
          </p:cNvPr>
          <p:cNvSpPr/>
          <p:nvPr/>
        </p:nvSpPr>
        <p:spPr>
          <a:xfrm>
            <a:off x="770025" y="3145104"/>
            <a:ext cx="19941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0033CC"/>
                </a:solidFill>
                <a:latin typeface="Open Sans" panose="020B0606030504020204"/>
              </a:rPr>
              <a:t>Anchor object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4E54F8-768C-4C03-8761-54F9347EF304}"/>
              </a:ext>
            </a:extLst>
          </p:cNvPr>
          <p:cNvSpPr/>
          <p:nvPr/>
        </p:nvSpPr>
        <p:spPr>
          <a:xfrm>
            <a:off x="789712" y="4569459"/>
            <a:ext cx="19941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rgbClr val="FF6600"/>
                </a:solidFill>
                <a:latin typeface="Open Sans" panose="020B0606030504020204"/>
              </a:rPr>
              <a:t>Active objects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83898E-C627-42F3-8AF9-C069BD9718B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783887" y="3907955"/>
            <a:ext cx="1849961" cy="876948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45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38117-D7D1-4DF8-9066-20276C78B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Group relation</a:t>
            </a:r>
          </a:p>
          <a:p>
            <a:pPr lvl="1"/>
            <a:r>
              <a:rPr lang="en-CA" dirty="0"/>
              <a:t>Example: </a:t>
            </a:r>
            <a:r>
              <a:rPr lang="en-CA" i="1" dirty="0" err="1"/>
              <a:t>Rel</a:t>
            </a:r>
            <a:r>
              <a:rPr lang="en-CA" i="1" dirty="0"/>
              <a:t>(</a:t>
            </a:r>
            <a:r>
              <a:rPr lang="en-CA" i="1" dirty="0">
                <a:solidFill>
                  <a:srgbClr val="0033CC"/>
                </a:solidFill>
              </a:rPr>
              <a:t>desk</a:t>
            </a:r>
            <a:r>
              <a:rPr lang="en-CA" i="1" dirty="0"/>
              <a:t>, </a:t>
            </a:r>
            <a:r>
              <a:rPr lang="en-CA" i="1" dirty="0">
                <a:solidFill>
                  <a:srgbClr val="00B050"/>
                </a:solidFill>
              </a:rPr>
              <a:t>messy</a:t>
            </a:r>
            <a:r>
              <a:rPr lang="en-CA" i="1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94BF3-E1F1-451C-B85A-CC67147A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77212-9C0A-4E50-875C-3A785987E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23</a:t>
            </a:fld>
            <a:endParaRPr lang="en-CA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1EB5795-DACA-4B30-9836-A3DD30F64E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551859"/>
              </p:ext>
            </p:extLst>
          </p:nvPr>
        </p:nvGraphicFramePr>
        <p:xfrm>
          <a:off x="1294544" y="2429875"/>
          <a:ext cx="4444180" cy="269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869B12-72CE-46B3-9429-13E08160733D}"/>
                  </a:ext>
                </a:extLst>
              </p:cNvPr>
              <p:cNvSpPr txBox="1"/>
              <p:nvPr/>
            </p:nvSpPr>
            <p:spPr>
              <a:xfrm>
                <a:off x="884107" y="5143649"/>
                <a:ext cx="4664519" cy="690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Occurrence</m:t>
                      </m:r>
                      <m:r>
                        <a:rPr lang="en-CA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sub>
                          </m:sSub>
                          <m:r>
                            <a:rPr lang="en-CA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𝑇𝑦𝑝𝑒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CA" sz="2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CA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869B12-72CE-46B3-9429-13E08160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07" y="5143649"/>
                <a:ext cx="4664519" cy="690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F313419-E1F7-4C1A-9B3B-5A30433F3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5" y="2774980"/>
            <a:ext cx="3133617" cy="2359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B0BFE8-20DC-41B7-A691-CB0841BA7956}"/>
                  </a:ext>
                </a:extLst>
              </p:cNvPr>
              <p:cNvSpPr/>
              <p:nvPr/>
            </p:nvSpPr>
            <p:spPr>
              <a:xfrm>
                <a:off x="6748912" y="5287764"/>
                <a:ext cx="5113003" cy="552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600" smtClean="0">
                          <a:latin typeface="Cambria Math" panose="02040503050406030204" pitchFamily="18" charset="0"/>
                        </a:rPr>
                        <m:t>Arragement</m:t>
                      </m:r>
                      <m:r>
                        <a:rPr lang="en-CA" sz="26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𝐴𝑛𝑐h𝑜𝑟</m:t>
                              </m:r>
                            </m:sub>
                          </m:sSub>
                          <m:r>
                            <a:rPr lang="en-CA" sz="2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6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sub>
                          </m:sSub>
                          <m:r>
                            <a:rPr lang="en-CA" sz="2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𝑇𝑦𝑝𝑒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B0BFE8-20DC-41B7-A691-CB0841BA7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12" y="5287764"/>
                <a:ext cx="5113003" cy="552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E3A5EB-A1DA-4403-B0E2-D56162AC80DF}"/>
                  </a:ext>
                </a:extLst>
              </p:cNvPr>
              <p:cNvSpPr/>
              <p:nvPr/>
            </p:nvSpPr>
            <p:spPr>
              <a:xfrm>
                <a:off x="6748912" y="5834223"/>
                <a:ext cx="5033942" cy="553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600" smtClean="0">
                          <a:latin typeface="Cambria Math" panose="02040503050406030204" pitchFamily="18" charset="0"/>
                        </a:rPr>
                        <m:t>Arragement</m:t>
                      </m:r>
                      <m:r>
                        <a:rPr lang="en-CA" sz="260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𝐴𝑐𝑡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6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𝐴𝑐𝑡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CA" sz="2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CA" sz="2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2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𝑇𝑦𝑝𝑒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FE3A5EB-A1DA-4403-B0E2-D56162AC8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12" y="5834223"/>
                <a:ext cx="5033942" cy="553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39FD8-E306-4715-BA1F-D5E9F7558061}"/>
              </a:ext>
            </a:extLst>
          </p:cNvPr>
          <p:cNvGrpSpPr/>
          <p:nvPr/>
        </p:nvGrpSpPr>
        <p:grpSpPr>
          <a:xfrm>
            <a:off x="956025" y="5665777"/>
            <a:ext cx="4664519" cy="637419"/>
            <a:chOff x="956025" y="5665777"/>
            <a:chExt cx="4664519" cy="637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3680FC-D85B-4560-9DA2-AD2E9F5FE190}"/>
                    </a:ext>
                  </a:extLst>
                </p:cNvPr>
                <p:cNvSpPr txBox="1"/>
                <p:nvPr/>
              </p:nvSpPr>
              <p:spPr>
                <a:xfrm>
                  <a:off x="956025" y="5665777"/>
                  <a:ext cx="4664519" cy="6374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CA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CA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occurrence</m:t>
                        </m:r>
                        <m:r>
                          <a:rPr lang="en-CA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4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CA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CA" sz="2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sub>
                            </m:sSub>
                            <m:r>
                              <a:rPr lang="en-CA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CA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CA" sz="2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a:br>
                  <a:endParaRPr lang="en-CA" sz="2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3680FC-D85B-4560-9DA2-AD2E9F5FE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025" y="5665777"/>
                  <a:ext cx="4664519" cy="6374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CF6E0-CEE2-48A7-9B8F-886663770A7C}"/>
                </a:ext>
              </a:extLst>
            </p:cNvPr>
            <p:cNvSpPr/>
            <p:nvPr/>
          </p:nvSpPr>
          <p:spPr>
            <a:xfrm>
              <a:off x="1693887" y="5794749"/>
              <a:ext cx="28725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600" dirty="0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4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24" grpId="0"/>
      <p:bldP spid="6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F9F63-8786-4E60-A3B5-DC5A1617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7768353" cy="752705"/>
          </a:xfrm>
        </p:spPr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A766-DD7F-4BD0-B7BB-2F8EE85FBA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DD7F6-13F7-4636-981B-718EC7628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98" y="1359865"/>
            <a:ext cx="2841458" cy="24274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8FA91A-9512-4416-B8C5-F0D66585A9F8}"/>
              </a:ext>
            </a:extLst>
          </p:cNvPr>
          <p:cNvCxnSpPr>
            <a:cxnSpLocks/>
          </p:cNvCxnSpPr>
          <p:nvPr/>
        </p:nvCxnSpPr>
        <p:spPr>
          <a:xfrm>
            <a:off x="5619065" y="2042070"/>
            <a:ext cx="1191622" cy="0"/>
          </a:xfrm>
          <a:prstGeom prst="straightConnector1">
            <a:avLst/>
          </a:prstGeom>
          <a:ln w="762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B5501D-2CB7-448B-AF7B-75D73E65C9B8}"/>
              </a:ext>
            </a:extLst>
          </p:cNvPr>
          <p:cNvGrpSpPr/>
          <p:nvPr/>
        </p:nvGrpSpPr>
        <p:grpSpPr>
          <a:xfrm>
            <a:off x="7214889" y="1738259"/>
            <a:ext cx="2741881" cy="1697854"/>
            <a:chOff x="1503280" y="-255781"/>
            <a:chExt cx="4310072" cy="26689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9CFA6F-5631-42F4-8D7B-00EEF0F354E8}"/>
                </a:ext>
              </a:extLst>
            </p:cNvPr>
            <p:cNvGrpSpPr/>
            <p:nvPr/>
          </p:nvGrpSpPr>
          <p:grpSpPr>
            <a:xfrm>
              <a:off x="1503280" y="255781"/>
              <a:ext cx="4065558" cy="2157361"/>
              <a:chOff x="4393028" y="-880063"/>
              <a:chExt cx="4065558" cy="215736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7173E-EF58-4AC8-869B-2EE81B942ABB}"/>
                  </a:ext>
                </a:extLst>
              </p:cNvPr>
              <p:cNvCxnSpPr>
                <a:cxnSpLocks/>
                <a:stCxn id="22" idx="2"/>
                <a:endCxn id="19" idx="0"/>
              </p:cNvCxnSpPr>
              <p:nvPr/>
            </p:nvCxnSpPr>
            <p:spPr>
              <a:xfrm flipH="1">
                <a:off x="7462424" y="-875650"/>
                <a:ext cx="729114" cy="665011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93C5C9-281B-4596-B2C1-369616C4E281}"/>
                  </a:ext>
                </a:extLst>
              </p:cNvPr>
              <p:cNvSpPr/>
              <p:nvPr/>
            </p:nvSpPr>
            <p:spPr>
              <a:xfrm>
                <a:off x="4393028" y="765736"/>
                <a:ext cx="1023124" cy="5115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3B8F0B-76EE-4AB9-9659-810498346A64}"/>
                  </a:ext>
                </a:extLst>
              </p:cNvPr>
              <p:cNvSpPr/>
              <p:nvPr/>
            </p:nvSpPr>
            <p:spPr>
              <a:xfrm>
                <a:off x="7435462" y="765736"/>
                <a:ext cx="1023124" cy="51156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99D768-29A3-4E39-9CFA-B002D1182C8F}"/>
                  </a:ext>
                </a:extLst>
              </p:cNvPr>
              <p:cNvSpPr/>
              <p:nvPr/>
            </p:nvSpPr>
            <p:spPr>
              <a:xfrm>
                <a:off x="5784289" y="765736"/>
                <a:ext cx="1264303" cy="5115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810691A-0E02-426A-A754-C203FB5EB154}"/>
                  </a:ext>
                </a:extLst>
              </p:cNvPr>
              <p:cNvCxnSpPr>
                <a:cxnSpLocks/>
                <a:stCxn id="19" idx="0"/>
                <a:endCxn id="21" idx="2"/>
              </p:cNvCxnSpPr>
              <p:nvPr/>
            </p:nvCxnSpPr>
            <p:spPr>
              <a:xfrm flipH="1" flipV="1">
                <a:off x="6591227" y="-880063"/>
                <a:ext cx="871197" cy="669424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A52427-45F9-41E5-A879-F54B5AC7927F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>
                <a:off x="4920140" y="-880063"/>
                <a:ext cx="625809" cy="669424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19A1A5C-0A64-4A48-9AB5-E44E74704254}"/>
                  </a:ext>
                </a:extLst>
              </p:cNvPr>
              <p:cNvCxnSpPr>
                <a:cxnSpLocks/>
                <a:stCxn id="18" idx="2"/>
                <a:endCxn id="24" idx="0"/>
              </p:cNvCxnSpPr>
              <p:nvPr/>
            </p:nvCxnSpPr>
            <p:spPr>
              <a:xfrm flipH="1">
                <a:off x="4904590" y="300923"/>
                <a:ext cx="641359" cy="464813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56A0B21-F7E5-4146-8922-01486AA699DE}"/>
                  </a:ext>
                </a:extLst>
              </p:cNvPr>
              <p:cNvCxnSpPr>
                <a:cxnSpLocks/>
                <a:stCxn id="26" idx="1"/>
                <a:endCxn id="24" idx="3"/>
              </p:cNvCxnSpPr>
              <p:nvPr/>
            </p:nvCxnSpPr>
            <p:spPr>
              <a:xfrm flipH="1">
                <a:off x="5416152" y="1021517"/>
                <a:ext cx="368137" cy="0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EE15DD5-975C-42A7-AA95-439DD3B87993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7048592" y="1021517"/>
                <a:ext cx="386870" cy="0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C582BB9-8DC6-4E4D-8579-7177D9B04FB8}"/>
                  </a:ext>
                </a:extLst>
              </p:cNvPr>
              <p:cNvCxnSpPr>
                <a:cxnSpLocks/>
                <a:stCxn id="21" idx="2"/>
                <a:endCxn id="18" idx="0"/>
              </p:cNvCxnSpPr>
              <p:nvPr/>
            </p:nvCxnSpPr>
            <p:spPr>
              <a:xfrm flipH="1">
                <a:off x="5545949" y="-880063"/>
                <a:ext cx="1045278" cy="669424"/>
              </a:xfrm>
              <a:prstGeom prst="line">
                <a:avLst/>
              </a:prstGeom>
              <a:ln w="19050">
                <a:headEnd type="none" w="lg" len="lg"/>
                <a:tailEnd type="non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758287-6D98-4CEF-AF23-BB9A7081E311}"/>
                </a:ext>
              </a:extLst>
            </p:cNvPr>
            <p:cNvSpPr/>
            <p:nvPr/>
          </p:nvSpPr>
          <p:spPr>
            <a:xfrm>
              <a:off x="2024049" y="925205"/>
              <a:ext cx="1264303" cy="5115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C27BC1-A8B8-47BA-8BB0-E2E9FBECA37F}"/>
                </a:ext>
              </a:extLst>
            </p:cNvPr>
            <p:cNvSpPr/>
            <p:nvPr/>
          </p:nvSpPr>
          <p:spPr>
            <a:xfrm>
              <a:off x="3940524" y="925205"/>
              <a:ext cx="1264303" cy="51156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87D55B-6284-47BD-9447-55462B87639E}"/>
                </a:ext>
              </a:extLst>
            </p:cNvPr>
            <p:cNvSpPr/>
            <p:nvPr/>
          </p:nvSpPr>
          <p:spPr>
            <a:xfrm>
              <a:off x="1518830" y="-255781"/>
              <a:ext cx="1023124" cy="5115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155355-0F4E-4814-9043-AE1AF09569C4}"/>
                </a:ext>
              </a:extLst>
            </p:cNvPr>
            <p:cNvSpPr/>
            <p:nvPr/>
          </p:nvSpPr>
          <p:spPr>
            <a:xfrm>
              <a:off x="3189917" y="-255781"/>
              <a:ext cx="1023124" cy="5115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D7CD3B-FF6D-43C4-8B91-4048D24B283E}"/>
                </a:ext>
              </a:extLst>
            </p:cNvPr>
            <p:cNvSpPr/>
            <p:nvPr/>
          </p:nvSpPr>
          <p:spPr>
            <a:xfrm>
              <a:off x="4790228" y="-251368"/>
              <a:ext cx="1023124" cy="5115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9D5EA03-0DE2-4DEC-8D78-EEFC12F3B99E}"/>
              </a:ext>
            </a:extLst>
          </p:cNvPr>
          <p:cNvSpPr txBox="1"/>
          <p:nvPr/>
        </p:nvSpPr>
        <p:spPr>
          <a:xfrm>
            <a:off x="6939571" y="1226383"/>
            <a:ext cx="32989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/>
                <a:cs typeface="Times New Roman" panose="02020603050405020304" pitchFamily="18" charset="0"/>
              </a:rPr>
              <a:t>Semantic scene graph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B4EB2D-B599-4156-9D0F-F1D7E9FB71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8402" r="15705" b="11837"/>
          <a:stretch/>
        </p:blipFill>
        <p:spPr>
          <a:xfrm>
            <a:off x="1499277" y="4230149"/>
            <a:ext cx="1973686" cy="19373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noFill/>
          </a:ln>
          <a:effectLst/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2FB872-6801-4DA0-85A1-F15A730796F7}"/>
              </a:ext>
            </a:extLst>
          </p:cNvPr>
          <p:cNvCxnSpPr>
            <a:cxnSpLocks/>
          </p:cNvCxnSpPr>
          <p:nvPr/>
        </p:nvCxnSpPr>
        <p:spPr>
          <a:xfrm>
            <a:off x="2487092" y="3742477"/>
            <a:ext cx="0" cy="550717"/>
          </a:xfrm>
          <a:prstGeom prst="straightConnector1">
            <a:avLst/>
          </a:prstGeom>
          <a:ln w="762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BC85192-1C1E-4E25-940D-DE4178E0B71B}"/>
              </a:ext>
            </a:extLst>
          </p:cNvPr>
          <p:cNvSpPr txBox="1"/>
          <p:nvPr/>
        </p:nvSpPr>
        <p:spPr>
          <a:xfrm>
            <a:off x="91010" y="2252400"/>
            <a:ext cx="188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Open Sans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CE7C83-B201-45C0-BD36-77169FCFCF2F}"/>
              </a:ext>
            </a:extLst>
          </p:cNvPr>
          <p:cNvSpPr txBox="1"/>
          <p:nvPr/>
        </p:nvSpPr>
        <p:spPr>
          <a:xfrm>
            <a:off x="1354256" y="6040740"/>
            <a:ext cx="226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en Sans"/>
                <a:cs typeface="Times New Roman" panose="02020603050405020304" pitchFamily="18" charset="0"/>
              </a:rPr>
              <a:t>Relational models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FE9E86-B50A-4507-AB02-172D07C58AFF}"/>
              </a:ext>
            </a:extLst>
          </p:cNvPr>
          <p:cNvCxnSpPr>
            <a:cxnSpLocks/>
          </p:cNvCxnSpPr>
          <p:nvPr/>
        </p:nvCxnSpPr>
        <p:spPr>
          <a:xfrm flipH="1">
            <a:off x="5570398" y="2719863"/>
            <a:ext cx="1119160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F4A14B-191F-48DB-80CD-CFF52978B617}"/>
              </a:ext>
            </a:extLst>
          </p:cNvPr>
          <p:cNvSpPr txBox="1"/>
          <p:nvPr/>
        </p:nvSpPr>
        <p:spPr>
          <a:xfrm>
            <a:off x="6854361" y="4156200"/>
            <a:ext cx="1973686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Open Sans" panose="020B0606030504020204"/>
                <a:cs typeface="Times New Roman" panose="02020603050405020304" pitchFamily="18" charset="0"/>
              </a:rPr>
              <a:t>There is a TV in front of the sofa.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D5414B-F1AB-4BF7-9995-82F084B3AC46}"/>
              </a:ext>
            </a:extLst>
          </p:cNvPr>
          <p:cNvSpPr txBox="1"/>
          <p:nvPr/>
        </p:nvSpPr>
        <p:spPr>
          <a:xfrm>
            <a:off x="7930727" y="6078602"/>
            <a:ext cx="202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Open Sans"/>
                <a:cs typeface="Times New Roman" panose="02020603050405020304" pitchFamily="18" charset="0"/>
              </a:rPr>
              <a:t>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101B6E-2353-4400-A21A-2A2CBDC11F84}"/>
              </a:ext>
            </a:extLst>
          </p:cNvPr>
          <p:cNvCxnSpPr>
            <a:cxnSpLocks/>
          </p:cNvCxnSpPr>
          <p:nvPr/>
        </p:nvCxnSpPr>
        <p:spPr>
          <a:xfrm flipV="1">
            <a:off x="7872928" y="3530520"/>
            <a:ext cx="0" cy="513508"/>
          </a:xfrm>
          <a:prstGeom prst="straightConnector1">
            <a:avLst/>
          </a:prstGeom>
          <a:ln w="762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496002-C41A-4B72-8DB9-3877D4DBF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55" y="4898271"/>
            <a:ext cx="1543531" cy="11576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C607DD-D5BB-473B-876B-592547C4F17F}"/>
              </a:ext>
            </a:extLst>
          </p:cNvPr>
          <p:cNvGrpSpPr/>
          <p:nvPr/>
        </p:nvGrpSpPr>
        <p:grpSpPr>
          <a:xfrm>
            <a:off x="3195462" y="3733620"/>
            <a:ext cx="8745333" cy="2707230"/>
            <a:chOff x="3195462" y="3733620"/>
            <a:chExt cx="8745333" cy="270723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6FD5E91-5835-4B84-9428-DA8C767959EE}"/>
                </a:ext>
              </a:extLst>
            </p:cNvPr>
            <p:cNvCxnSpPr>
              <a:cxnSpLocks/>
            </p:cNvCxnSpPr>
            <p:nvPr/>
          </p:nvCxnSpPr>
          <p:spPr>
            <a:xfrm>
              <a:off x="4708612" y="3736474"/>
              <a:ext cx="0" cy="556720"/>
            </a:xfrm>
            <a:prstGeom prst="straightConnector1">
              <a:avLst/>
            </a:prstGeom>
            <a:ln w="762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3795FBF-348E-4E3A-BDE8-E48A9D44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2551" y="4387108"/>
              <a:ext cx="1611790" cy="169149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EEBC09-1376-414C-869E-C75A8FA24D4B}"/>
                </a:ext>
              </a:extLst>
            </p:cNvPr>
            <p:cNvSpPr txBox="1"/>
            <p:nvPr/>
          </p:nvSpPr>
          <p:spPr>
            <a:xfrm>
              <a:off x="3195462" y="4667160"/>
              <a:ext cx="783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6"/>
                  </a:solidFill>
                  <a:latin typeface="Open Sans"/>
                  <a:cs typeface="Times New Roman" panose="02020603050405020304" pitchFamily="18" charset="0"/>
                </a:rPr>
                <a:t>+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81ABB7F-1BF6-4415-A269-281B71890109}"/>
                </a:ext>
              </a:extLst>
            </p:cNvPr>
            <p:cNvCxnSpPr>
              <a:cxnSpLocks/>
            </p:cNvCxnSpPr>
            <p:nvPr/>
          </p:nvCxnSpPr>
          <p:spPr>
            <a:xfrm>
              <a:off x="5701163" y="5097113"/>
              <a:ext cx="1109524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4B90909-0836-4150-A794-FE0B346C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879" y="3733620"/>
              <a:ext cx="2433916" cy="243391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211513-D17F-4829-9068-93A6570B8458}"/>
                </a:ext>
              </a:extLst>
            </p:cNvPr>
            <p:cNvSpPr txBox="1"/>
            <p:nvPr/>
          </p:nvSpPr>
          <p:spPr>
            <a:xfrm>
              <a:off x="3907798" y="6040740"/>
              <a:ext cx="1973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en Sans"/>
                  <a:cs typeface="Times New Roman" panose="02020603050405020304" pitchFamily="18" charset="0"/>
                </a:rPr>
                <a:t>Sub-scenes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53DF8F-024E-4CC9-8710-F200C53F2FC3}"/>
                </a:ext>
              </a:extLst>
            </p:cNvPr>
            <p:cNvCxnSpPr>
              <a:cxnSpLocks/>
            </p:cNvCxnSpPr>
            <p:nvPr/>
          </p:nvCxnSpPr>
          <p:spPr>
            <a:xfrm>
              <a:off x="8967079" y="5097113"/>
              <a:ext cx="71766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1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C31D2D-71A2-40E6-B437-87BF40B4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8144287" cy="752705"/>
          </a:xfrm>
        </p:spPr>
        <p:txBody>
          <a:bodyPr/>
          <a:lstStyle/>
          <a:p>
            <a:r>
              <a:rPr lang="en-CA" dirty="0"/>
              <a:t>Language-driven scene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04B93-3B26-4562-9342-65DC8B1DB9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E9C2E-A8F6-4ECB-9D0D-C674F9208E74}"/>
              </a:ext>
            </a:extLst>
          </p:cNvPr>
          <p:cNvSpPr txBox="1"/>
          <p:nvPr/>
        </p:nvSpPr>
        <p:spPr>
          <a:xfrm>
            <a:off x="960021" y="2927525"/>
            <a:ext cx="4709330" cy="120032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Open Sans" panose="020B0606030504020204"/>
              </a:rPr>
              <a:t>There is a monitor on the desk and a lamp to the left of the monitor.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D2170-04AF-4339-9E77-336E64F4435F}"/>
              </a:ext>
            </a:extLst>
          </p:cNvPr>
          <p:cNvSpPr txBox="1"/>
          <p:nvPr/>
        </p:nvSpPr>
        <p:spPr>
          <a:xfrm>
            <a:off x="1421737" y="2273717"/>
            <a:ext cx="378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Scene modeling sentence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4E2EE-3199-412C-A89A-57A99275E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281" y="1855947"/>
            <a:ext cx="4280471" cy="3739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167D4-DCD1-4897-92D7-6B308C8A17CF}"/>
              </a:ext>
            </a:extLst>
          </p:cNvPr>
          <p:cNvSpPr txBox="1"/>
          <p:nvPr/>
        </p:nvSpPr>
        <p:spPr>
          <a:xfrm>
            <a:off x="7157259" y="1931543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" panose="020B0606030504020204"/>
              </a:rPr>
              <a:t>Initial scene</a:t>
            </a:r>
          </a:p>
        </p:txBody>
      </p:sp>
    </p:spTree>
    <p:extLst>
      <p:ext uri="{BB962C8B-B14F-4D97-AF65-F5344CB8AC3E}">
        <p14:creationId xmlns:p14="http://schemas.microsoft.com/office/powerpoint/2010/main" val="34379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3CF9CE32-D92B-4F49-84FA-9A112030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64" y="1442303"/>
            <a:ext cx="2700176" cy="27612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B345BA-F5EB-423C-BDA1-7731A8A6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7768353" cy="752705"/>
          </a:xfrm>
        </p:spPr>
        <p:txBody>
          <a:bodyPr/>
          <a:lstStyle/>
          <a:p>
            <a:r>
              <a:rPr lang="en-CA" dirty="0"/>
              <a:t>Sub-scene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D880-92D9-4985-BE9D-6780B8BDDE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55487" y="6356351"/>
            <a:ext cx="788887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E957D-E8E6-446B-8B45-6229F3FBB7D2}"/>
              </a:ext>
            </a:extLst>
          </p:cNvPr>
          <p:cNvSpPr txBox="1"/>
          <p:nvPr/>
        </p:nvSpPr>
        <p:spPr>
          <a:xfrm>
            <a:off x="447725" y="2221606"/>
            <a:ext cx="4144843" cy="110799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Open Sans" panose="020B0606030504020204"/>
              </a:rPr>
              <a:t>There is a monitor on the desk and a lamp to the left of the monitor.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C38819-313C-4152-8721-80D93B268BA2}"/>
              </a:ext>
            </a:extLst>
          </p:cNvPr>
          <p:cNvGrpSpPr/>
          <p:nvPr/>
        </p:nvGrpSpPr>
        <p:grpSpPr>
          <a:xfrm>
            <a:off x="1148403" y="4188858"/>
            <a:ext cx="2743488" cy="1972285"/>
            <a:chOff x="338759" y="5025535"/>
            <a:chExt cx="1707315" cy="12273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12BAF6-72E6-4728-85B2-9204C3F5A96F}"/>
                </a:ext>
              </a:extLst>
            </p:cNvPr>
            <p:cNvSpPr/>
            <p:nvPr/>
          </p:nvSpPr>
          <p:spPr>
            <a:xfrm>
              <a:off x="1158194" y="5376697"/>
              <a:ext cx="853339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0550EA-EF3A-4D87-AA44-1A8F1A8526AA}"/>
                </a:ext>
              </a:extLst>
            </p:cNvPr>
            <p:cNvSpPr/>
            <p:nvPr/>
          </p:nvSpPr>
          <p:spPr>
            <a:xfrm>
              <a:off x="338759" y="5025535"/>
              <a:ext cx="843693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Lamp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17409-11C5-4CC0-B78A-A6F461126C8B}"/>
                </a:ext>
              </a:extLst>
            </p:cNvPr>
            <p:cNvSpPr/>
            <p:nvPr/>
          </p:nvSpPr>
          <p:spPr>
            <a:xfrm>
              <a:off x="1123653" y="6014875"/>
              <a:ext cx="922421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597B9E-26A3-4AC5-B277-2E97F6BD6499}"/>
                </a:ext>
              </a:extLst>
            </p:cNvPr>
            <p:cNvSpPr/>
            <p:nvPr/>
          </p:nvSpPr>
          <p:spPr>
            <a:xfrm>
              <a:off x="1302185" y="5040422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left of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D4A0BC-901A-41AF-AFEF-03FB71E85E9E}"/>
                </a:ext>
              </a:extLst>
            </p:cNvPr>
            <p:cNvCxnSpPr>
              <a:cxnSpLocks/>
              <a:stCxn id="14" idx="2"/>
              <a:endCxn id="10" idx="0"/>
            </p:cNvCxnSpPr>
            <p:nvPr/>
          </p:nvCxnSpPr>
          <p:spPr>
            <a:xfrm>
              <a:off x="1584854" y="5926427"/>
              <a:ext cx="0" cy="884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C81391-991D-4B25-8331-2D729CEDC9C9}"/>
                </a:ext>
              </a:extLst>
            </p:cNvPr>
            <p:cNvCxnSpPr>
              <a:stCxn id="14" idx="0"/>
              <a:endCxn id="8" idx="2"/>
            </p:cNvCxnSpPr>
            <p:nvPr/>
          </p:nvCxnSpPr>
          <p:spPr>
            <a:xfrm flipV="1">
              <a:off x="1584864" y="5614742"/>
              <a:ext cx="1" cy="1033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F8F34E-CC72-4529-A0B7-6BE3643BCBCD}"/>
                </a:ext>
              </a:extLst>
            </p:cNvPr>
            <p:cNvSpPr/>
            <p:nvPr/>
          </p:nvSpPr>
          <p:spPr>
            <a:xfrm>
              <a:off x="1302185" y="5718139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4E0117-34C9-4E85-B10E-9C613338C048}"/>
                </a:ext>
              </a:extLst>
            </p:cNvPr>
            <p:cNvCxnSpPr>
              <a:cxnSpLocks/>
              <a:stCxn id="8" idx="0"/>
              <a:endCxn id="11" idx="2"/>
            </p:cNvCxnSpPr>
            <p:nvPr/>
          </p:nvCxnSpPr>
          <p:spPr>
            <a:xfrm flipH="1" flipV="1">
              <a:off x="1584864" y="5248700"/>
              <a:ext cx="1" cy="1279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93A208-F72C-4B16-9AF8-71E063CA9068}"/>
                </a:ext>
              </a:extLst>
            </p:cNvPr>
            <p:cNvCxnSpPr>
              <a:cxnSpLocks/>
              <a:stCxn id="11" idx="1"/>
              <a:endCxn id="9" idx="3"/>
            </p:cNvCxnSpPr>
            <p:nvPr/>
          </p:nvCxnSpPr>
          <p:spPr>
            <a:xfrm flipH="1">
              <a:off x="1182449" y="5144554"/>
              <a:ext cx="1197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1FAD78-0681-41E2-B64A-01127CD69CB8}"/>
              </a:ext>
            </a:extLst>
          </p:cNvPr>
          <p:cNvCxnSpPr>
            <a:cxnSpLocks/>
          </p:cNvCxnSpPr>
          <p:nvPr/>
        </p:nvCxnSpPr>
        <p:spPr>
          <a:xfrm>
            <a:off x="2520147" y="3606226"/>
            <a:ext cx="0" cy="3348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A56B6D-2189-4A8B-AB85-AB42958B348D}"/>
              </a:ext>
            </a:extLst>
          </p:cNvPr>
          <p:cNvGrpSpPr/>
          <p:nvPr/>
        </p:nvGrpSpPr>
        <p:grpSpPr>
          <a:xfrm>
            <a:off x="4967527" y="1997649"/>
            <a:ext cx="2495988" cy="2596361"/>
            <a:chOff x="2885058" y="1955770"/>
            <a:chExt cx="1995566" cy="207581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BE903B-BCB3-46F7-9809-AA9A7962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058" y="1955770"/>
              <a:ext cx="1995566" cy="1704778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4C233FC2-4C41-42C1-8E6C-803CEBBCA281}"/>
                </a:ext>
              </a:extLst>
            </p:cNvPr>
            <p:cNvSpPr/>
            <p:nvPr/>
          </p:nvSpPr>
          <p:spPr>
            <a:xfrm>
              <a:off x="3494770" y="3606728"/>
              <a:ext cx="776142" cy="42485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8FD346-0BFE-4F3E-9DD2-910F91EB7FF4}"/>
              </a:ext>
            </a:extLst>
          </p:cNvPr>
          <p:cNvGrpSpPr/>
          <p:nvPr/>
        </p:nvGrpSpPr>
        <p:grpSpPr>
          <a:xfrm>
            <a:off x="7232764" y="4871213"/>
            <a:ext cx="4399183" cy="1613531"/>
            <a:chOff x="2566407" y="5025534"/>
            <a:chExt cx="3347505" cy="122779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EB5011-D4F3-4360-AD8F-04B7E0D24CD1}"/>
                </a:ext>
              </a:extLst>
            </p:cNvPr>
            <p:cNvSpPr/>
            <p:nvPr/>
          </p:nvSpPr>
          <p:spPr>
            <a:xfrm>
              <a:off x="3886697" y="5381292"/>
              <a:ext cx="565294" cy="2082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763B6-AA10-4CE3-B43A-C4377608F011}"/>
                </a:ext>
              </a:extLst>
            </p:cNvPr>
            <p:cNvSpPr/>
            <p:nvPr/>
          </p:nvSpPr>
          <p:spPr>
            <a:xfrm>
              <a:off x="2566407" y="6015287"/>
              <a:ext cx="854390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Speakers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0A37121-5111-492E-A10E-B63114E8A7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1922" y="5579862"/>
              <a:ext cx="277288" cy="916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8F081E-ACE6-46E5-BCE7-2E8AE76D9E7E}"/>
                </a:ext>
              </a:extLst>
            </p:cNvPr>
            <p:cNvCxnSpPr>
              <a:stCxn id="38" idx="2"/>
              <a:endCxn id="42" idx="0"/>
            </p:cNvCxnSpPr>
            <p:nvPr/>
          </p:nvCxnSpPr>
          <p:spPr>
            <a:xfrm flipH="1">
              <a:off x="3181146" y="5263588"/>
              <a:ext cx="1" cy="1177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A10C2FA-F884-4C0F-9BAD-6D60DA6A8C0E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3844381" y="5889111"/>
              <a:ext cx="0" cy="1385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D7449D-9FAE-4F25-999E-C743789E5AC1}"/>
                </a:ext>
              </a:extLst>
            </p:cNvPr>
            <p:cNvCxnSpPr>
              <a:stCxn id="44" idx="1"/>
              <a:endCxn id="26" idx="3"/>
            </p:cNvCxnSpPr>
            <p:nvPr/>
          </p:nvCxnSpPr>
          <p:spPr>
            <a:xfrm flipH="1">
              <a:off x="3420788" y="6131851"/>
              <a:ext cx="140917" cy="2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E1BFD7-50FB-4FE8-9DF8-7B25875F3F76}"/>
                </a:ext>
              </a:extLst>
            </p:cNvPr>
            <p:cNvCxnSpPr>
              <a:cxnSpLocks/>
            </p:cNvCxnSpPr>
            <p:nvPr/>
          </p:nvCxnSpPr>
          <p:spPr>
            <a:xfrm>
              <a:off x="4169605" y="5589574"/>
              <a:ext cx="0" cy="819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794D31-6797-4241-8D05-E98C3E2A7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8770" y="5263588"/>
              <a:ext cx="1" cy="1177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1ABF05-7FAD-406C-953B-4CB759806BE1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4523826" y="5880975"/>
              <a:ext cx="0" cy="1472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D0F486-B84B-4AFB-9AC3-BD822B4B5D95}"/>
                </a:ext>
              </a:extLst>
            </p:cNvPr>
            <p:cNvCxnSpPr>
              <a:cxnSpLocks/>
              <a:stCxn id="43" idx="0"/>
              <a:endCxn id="40" idx="2"/>
            </p:cNvCxnSpPr>
            <p:nvPr/>
          </p:nvCxnSpPr>
          <p:spPr>
            <a:xfrm flipV="1">
              <a:off x="5209476" y="5263588"/>
              <a:ext cx="1" cy="1177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B857AD-E716-45CC-BCD6-1C22779BF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2334" y="5582652"/>
              <a:ext cx="323267" cy="1043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694CF5-0B1F-4F40-B50A-30BB5F46E94E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H="1" flipV="1">
              <a:off x="4806503" y="6132393"/>
              <a:ext cx="457330" cy="19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E8EDD3-3040-4CEF-ABD5-C44A5307BEF9}"/>
                </a:ext>
              </a:extLst>
            </p:cNvPr>
            <p:cNvSpPr/>
            <p:nvPr/>
          </p:nvSpPr>
          <p:spPr>
            <a:xfrm>
              <a:off x="3718303" y="5025534"/>
              <a:ext cx="909390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4B5964F-FD46-492F-BB39-D518EE80CF2F}"/>
                </a:ext>
              </a:extLst>
            </p:cNvPr>
            <p:cNvSpPr/>
            <p:nvPr/>
          </p:nvSpPr>
          <p:spPr>
            <a:xfrm>
              <a:off x="2753952" y="5025534"/>
              <a:ext cx="854390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E7A60E-ED3E-49D7-952B-4A6A1060E60C}"/>
                </a:ext>
              </a:extLst>
            </p:cNvPr>
            <p:cNvSpPr/>
            <p:nvPr/>
          </p:nvSpPr>
          <p:spPr>
            <a:xfrm>
              <a:off x="5004522" y="6004799"/>
              <a:ext cx="909390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Laptop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8B603B7-C6AE-4AB4-833E-5C00ADEC822C}"/>
                </a:ext>
              </a:extLst>
            </p:cNvPr>
            <p:cNvSpPr/>
            <p:nvPr/>
          </p:nvSpPr>
          <p:spPr>
            <a:xfrm>
              <a:off x="4754780" y="5025534"/>
              <a:ext cx="909390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D79C9B-D5F5-48B3-A3CD-EDACA0F3ADE0}"/>
                </a:ext>
              </a:extLst>
            </p:cNvPr>
            <p:cNvSpPr/>
            <p:nvPr/>
          </p:nvSpPr>
          <p:spPr>
            <a:xfrm>
              <a:off x="2898468" y="5381292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EA8FFF-52C3-4673-A573-6C786EC42B6A}"/>
                </a:ext>
              </a:extLst>
            </p:cNvPr>
            <p:cNvSpPr/>
            <p:nvPr/>
          </p:nvSpPr>
          <p:spPr>
            <a:xfrm>
              <a:off x="4926797" y="5381292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B3402A-E076-4D47-B1D6-7317AADC870C}"/>
                </a:ext>
              </a:extLst>
            </p:cNvPr>
            <p:cNvSpPr/>
            <p:nvPr/>
          </p:nvSpPr>
          <p:spPr>
            <a:xfrm>
              <a:off x="3561712" y="6027707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4D50AC-972E-4A32-BEA9-BB0B56F3A1A2}"/>
                </a:ext>
              </a:extLst>
            </p:cNvPr>
            <p:cNvSpPr/>
            <p:nvPr/>
          </p:nvSpPr>
          <p:spPr>
            <a:xfrm>
              <a:off x="4241156" y="6028258"/>
              <a:ext cx="565355" cy="2082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57E993-19F4-42C4-8118-F7EC286ECFC6}"/>
                </a:ext>
              </a:extLst>
            </p:cNvPr>
            <p:cNvSpPr/>
            <p:nvPr/>
          </p:nvSpPr>
          <p:spPr>
            <a:xfrm>
              <a:off x="3712295" y="5671492"/>
              <a:ext cx="921385" cy="2380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8FC48A-A9C6-481F-BE3C-78CC98F20648}"/>
              </a:ext>
            </a:extLst>
          </p:cNvPr>
          <p:cNvGrpSpPr/>
          <p:nvPr/>
        </p:nvGrpSpPr>
        <p:grpSpPr>
          <a:xfrm>
            <a:off x="2409651" y="4753142"/>
            <a:ext cx="1482240" cy="1408003"/>
            <a:chOff x="3887994" y="4767690"/>
            <a:chExt cx="1482240" cy="1408003"/>
          </a:xfrm>
          <a:solidFill>
            <a:srgbClr val="2979C9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507CE2-D462-4A8D-A6C1-DE36425D0959}"/>
                </a:ext>
              </a:extLst>
            </p:cNvPr>
            <p:cNvSpPr/>
            <p:nvPr/>
          </p:nvSpPr>
          <p:spPr>
            <a:xfrm>
              <a:off x="3943498" y="4767690"/>
              <a:ext cx="1371232" cy="382513"/>
            </a:xfrm>
            <a:prstGeom prst="rect">
              <a:avLst/>
            </a:prstGeom>
            <a:grpFill/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91E326F-CB91-4C5D-A4A1-7EE88D226CEE}"/>
                </a:ext>
              </a:extLst>
            </p:cNvPr>
            <p:cNvSpPr/>
            <p:nvPr/>
          </p:nvSpPr>
          <p:spPr>
            <a:xfrm>
              <a:off x="3887994" y="5793180"/>
              <a:ext cx="1482240" cy="382513"/>
            </a:xfrm>
            <a:prstGeom prst="rect">
              <a:avLst/>
            </a:prstGeom>
            <a:grpFill/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886D63-6D0E-4C80-990B-7EDAA4073E55}"/>
                </a:ext>
              </a:extLst>
            </p:cNvPr>
            <p:cNvSpPr/>
            <p:nvPr/>
          </p:nvSpPr>
          <p:spPr>
            <a:xfrm>
              <a:off x="4174877" y="5316354"/>
              <a:ext cx="908470" cy="334700"/>
            </a:xfrm>
            <a:prstGeom prst="rect">
              <a:avLst/>
            </a:prstGeom>
            <a:grp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0663935-458A-4021-A053-DAEF5042B291}"/>
              </a:ext>
            </a:extLst>
          </p:cNvPr>
          <p:cNvSpPr/>
          <p:nvPr/>
        </p:nvSpPr>
        <p:spPr>
          <a:xfrm>
            <a:off x="1872215" y="2327347"/>
            <a:ext cx="2641074" cy="234167"/>
          </a:xfrm>
          <a:prstGeom prst="rect">
            <a:avLst/>
          </a:prstGeom>
          <a:solidFill>
            <a:srgbClr val="2979C9">
              <a:alpha val="54902"/>
            </a:srgb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Open San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2E95C2-B563-414B-8432-FF03C12783DC}"/>
              </a:ext>
            </a:extLst>
          </p:cNvPr>
          <p:cNvGrpSpPr/>
          <p:nvPr/>
        </p:nvGrpSpPr>
        <p:grpSpPr>
          <a:xfrm>
            <a:off x="8734599" y="4871213"/>
            <a:ext cx="1210854" cy="1161727"/>
            <a:chOff x="8734599" y="4775963"/>
            <a:chExt cx="1210854" cy="11617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B20E7E8-79A1-42FB-85B5-98EC92858C1D}"/>
                </a:ext>
              </a:extLst>
            </p:cNvPr>
            <p:cNvGrpSpPr/>
            <p:nvPr/>
          </p:nvGrpSpPr>
          <p:grpSpPr>
            <a:xfrm>
              <a:off x="8734599" y="4775963"/>
              <a:ext cx="1210854" cy="1161727"/>
              <a:chOff x="10755596" y="3956227"/>
              <a:chExt cx="1210854" cy="116172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5424F72-D7A4-4BC2-85AA-FDBBBCCE117B}"/>
                  </a:ext>
                </a:extLst>
              </p:cNvPr>
              <p:cNvSpPr/>
              <p:nvPr/>
            </p:nvSpPr>
            <p:spPr>
              <a:xfrm>
                <a:off x="10763492" y="3956227"/>
                <a:ext cx="1195091" cy="312830"/>
              </a:xfrm>
              <a:prstGeom prst="rect">
                <a:avLst/>
              </a:prstGeom>
              <a:solidFill>
                <a:srgbClr val="2979C9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Monitor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734974C-011E-400F-A9D9-CA7D29AF9421}"/>
                  </a:ext>
                </a:extLst>
              </p:cNvPr>
              <p:cNvSpPr/>
              <p:nvPr/>
            </p:nvSpPr>
            <p:spPr>
              <a:xfrm>
                <a:off x="10755596" y="4805124"/>
                <a:ext cx="1210854" cy="312830"/>
              </a:xfrm>
              <a:prstGeom prst="rect">
                <a:avLst/>
              </a:prstGeom>
              <a:solidFill>
                <a:srgbClr val="2979C9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Desk</a:t>
                </a: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3A3635F-D1B8-43ED-BB80-7CEB9172E8BE}"/>
                </a:ext>
              </a:extLst>
            </p:cNvPr>
            <p:cNvSpPr/>
            <p:nvPr/>
          </p:nvSpPr>
          <p:spPr>
            <a:xfrm>
              <a:off x="8968555" y="5243489"/>
              <a:ext cx="742963" cy="273727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5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B345BA-F5EB-423C-BDA1-7731A8A6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Sub-scene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D880-92D9-4985-BE9D-6780B8BDDE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27</a:t>
            </a:fld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E95045-7C54-4A28-9CDC-AD9612A502F5}"/>
              </a:ext>
            </a:extLst>
          </p:cNvPr>
          <p:cNvGrpSpPr/>
          <p:nvPr/>
        </p:nvGrpSpPr>
        <p:grpSpPr>
          <a:xfrm>
            <a:off x="7315827" y="4361232"/>
            <a:ext cx="2478449" cy="581899"/>
            <a:chOff x="7315827" y="4265982"/>
            <a:chExt cx="2478449" cy="58189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66FC5B-66D9-426E-9780-3CCD1394D28C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9340041" y="4624589"/>
              <a:ext cx="0" cy="223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06FBEB4-5A94-4E53-9EC7-16E349202F33}"/>
                </a:ext>
              </a:extLst>
            </p:cNvPr>
            <p:cNvGrpSpPr/>
            <p:nvPr/>
          </p:nvGrpSpPr>
          <p:grpSpPr>
            <a:xfrm>
              <a:off x="7315827" y="4265982"/>
              <a:ext cx="2478449" cy="382513"/>
              <a:chOff x="7461812" y="4570783"/>
              <a:chExt cx="2478449" cy="38251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6E0ACDC-AFBC-44D9-A982-A88CE987158E}"/>
                  </a:ext>
                </a:extLst>
              </p:cNvPr>
              <p:cNvSpPr/>
              <p:nvPr/>
            </p:nvSpPr>
            <p:spPr>
              <a:xfrm>
                <a:off x="7461812" y="4570783"/>
                <a:ext cx="1355732" cy="38251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27BAE49-700D-492C-880E-779743616DCD}"/>
                  </a:ext>
                </a:extLst>
              </p:cNvPr>
              <p:cNvSpPr/>
              <p:nvPr/>
            </p:nvSpPr>
            <p:spPr>
              <a:xfrm>
                <a:off x="9031791" y="4594690"/>
                <a:ext cx="908470" cy="33470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8DC942-99ED-424D-B1B0-566318046CBA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8671559" y="4457239"/>
              <a:ext cx="214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D5DF8DB-FE73-4A24-A04A-E8E7EAD48C01}"/>
              </a:ext>
            </a:extLst>
          </p:cNvPr>
          <p:cNvGrpSpPr/>
          <p:nvPr/>
        </p:nvGrpSpPr>
        <p:grpSpPr>
          <a:xfrm>
            <a:off x="1148403" y="4188858"/>
            <a:ext cx="2743488" cy="1972287"/>
            <a:chOff x="1148403" y="4291598"/>
            <a:chExt cx="2743488" cy="197228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900F805-A426-4E4A-B49D-07F0B173B151}"/>
                </a:ext>
              </a:extLst>
            </p:cNvPr>
            <p:cNvGrpSpPr/>
            <p:nvPr/>
          </p:nvGrpSpPr>
          <p:grpSpPr>
            <a:xfrm>
              <a:off x="1148403" y="4291598"/>
              <a:ext cx="2743488" cy="1972287"/>
              <a:chOff x="338759" y="5025534"/>
              <a:chExt cx="1707315" cy="122738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9C88CC1-FA0E-42AA-A6C2-8B2CBB8C2743}"/>
                  </a:ext>
                </a:extLst>
              </p:cNvPr>
              <p:cNvSpPr/>
              <p:nvPr/>
            </p:nvSpPr>
            <p:spPr>
              <a:xfrm>
                <a:off x="1158194" y="5376697"/>
                <a:ext cx="853339" cy="23804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Monitor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9151A7-9737-4E2B-99F7-42046B3DDF0A}"/>
                  </a:ext>
                </a:extLst>
              </p:cNvPr>
              <p:cNvSpPr/>
              <p:nvPr/>
            </p:nvSpPr>
            <p:spPr>
              <a:xfrm>
                <a:off x="338759" y="5025534"/>
                <a:ext cx="843693" cy="23804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70564D9-BD46-4197-8D4E-4BDE70878A5F}"/>
                  </a:ext>
                </a:extLst>
              </p:cNvPr>
              <p:cNvSpPr/>
              <p:nvPr/>
            </p:nvSpPr>
            <p:spPr>
              <a:xfrm>
                <a:off x="1123653" y="6014875"/>
                <a:ext cx="922421" cy="23804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Desk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96C7320-43C5-46CA-B901-75EDC1D2728C}"/>
                  </a:ext>
                </a:extLst>
              </p:cNvPr>
              <p:cNvSpPr/>
              <p:nvPr/>
            </p:nvSpPr>
            <p:spPr>
              <a:xfrm>
                <a:off x="1302185" y="5040421"/>
                <a:ext cx="565355" cy="2082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283DB31-8610-42C0-9306-BC249B156C5F}"/>
                  </a:ext>
                </a:extLst>
              </p:cNvPr>
              <p:cNvCxnSpPr>
                <a:cxnSpLocks/>
                <a:stCxn id="117" idx="2"/>
                <a:endCxn id="113" idx="0"/>
              </p:cNvCxnSpPr>
              <p:nvPr/>
            </p:nvCxnSpPr>
            <p:spPr>
              <a:xfrm>
                <a:off x="1584854" y="5926427"/>
                <a:ext cx="0" cy="884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EC8AC14-7BE4-4CBF-9A4E-2E89F086545D}"/>
                  </a:ext>
                </a:extLst>
              </p:cNvPr>
              <p:cNvCxnSpPr>
                <a:stCxn id="117" idx="0"/>
                <a:endCxn id="111" idx="2"/>
              </p:cNvCxnSpPr>
              <p:nvPr/>
            </p:nvCxnSpPr>
            <p:spPr>
              <a:xfrm flipV="1">
                <a:off x="1584864" y="5614742"/>
                <a:ext cx="1" cy="1033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ABA808E-66F2-4D39-A2BD-2037F26DEEF2}"/>
                  </a:ext>
                </a:extLst>
              </p:cNvPr>
              <p:cNvSpPr/>
              <p:nvPr/>
            </p:nvSpPr>
            <p:spPr>
              <a:xfrm>
                <a:off x="1302185" y="5718139"/>
                <a:ext cx="565355" cy="2082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on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F8A8A53-B181-4DF2-9C24-68A30CDB66DB}"/>
                  </a:ext>
                </a:extLst>
              </p:cNvPr>
              <p:cNvCxnSpPr>
                <a:cxnSpLocks/>
                <a:stCxn id="111" idx="0"/>
                <a:endCxn id="114" idx="2"/>
              </p:cNvCxnSpPr>
              <p:nvPr/>
            </p:nvCxnSpPr>
            <p:spPr>
              <a:xfrm flipH="1" flipV="1">
                <a:off x="1584864" y="5248700"/>
                <a:ext cx="1" cy="1279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C15AE12-A57C-47F9-B4F7-5524901CD0DE}"/>
                  </a:ext>
                </a:extLst>
              </p:cNvPr>
              <p:cNvCxnSpPr>
                <a:cxnSpLocks/>
                <a:stCxn id="114" idx="1"/>
                <a:endCxn id="112" idx="3"/>
              </p:cNvCxnSpPr>
              <p:nvPr/>
            </p:nvCxnSpPr>
            <p:spPr>
              <a:xfrm flipH="1">
                <a:off x="1182449" y="5144556"/>
                <a:ext cx="11973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4BC3483-C2C8-46C4-A2FB-CFC7FC36DFCB}"/>
                </a:ext>
              </a:extLst>
            </p:cNvPr>
            <p:cNvGrpSpPr/>
            <p:nvPr/>
          </p:nvGrpSpPr>
          <p:grpSpPr>
            <a:xfrm>
              <a:off x="2409651" y="4855882"/>
              <a:ext cx="1482240" cy="1408003"/>
              <a:chOff x="3887994" y="4767690"/>
              <a:chExt cx="1482240" cy="1408003"/>
            </a:xfrm>
            <a:solidFill>
              <a:srgbClr val="2979C9"/>
            </a:solidFill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B1FE653-6E16-43AA-8D9F-4F5F081A6D68}"/>
                  </a:ext>
                </a:extLst>
              </p:cNvPr>
              <p:cNvSpPr/>
              <p:nvPr/>
            </p:nvSpPr>
            <p:spPr>
              <a:xfrm>
                <a:off x="3943498" y="4767690"/>
                <a:ext cx="1371232" cy="382513"/>
              </a:xfrm>
              <a:prstGeom prst="rect">
                <a:avLst/>
              </a:prstGeom>
              <a:grp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Monitor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66E257C-EB97-4ED2-A534-1F182CCAC4F5}"/>
                  </a:ext>
                </a:extLst>
              </p:cNvPr>
              <p:cNvSpPr/>
              <p:nvPr/>
            </p:nvSpPr>
            <p:spPr>
              <a:xfrm>
                <a:off x="3887994" y="5793180"/>
                <a:ext cx="1482240" cy="382513"/>
              </a:xfrm>
              <a:prstGeom prst="rect">
                <a:avLst/>
              </a:prstGeom>
              <a:grp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Desk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72A03E0-B719-465C-BF89-D93EFF8B0808}"/>
                  </a:ext>
                </a:extLst>
              </p:cNvPr>
              <p:cNvSpPr/>
              <p:nvPr/>
            </p:nvSpPr>
            <p:spPr>
              <a:xfrm>
                <a:off x="4174877" y="5316354"/>
                <a:ext cx="908470" cy="334700"/>
              </a:xfrm>
              <a:prstGeom prst="rect">
                <a:avLst/>
              </a:prstGeom>
              <a:grp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on</a:t>
                </a:r>
              </a:p>
            </p:txBody>
          </p:sp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E2BA231-3C03-4822-9921-CE995862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345"/>
            <a:ext cx="2700094" cy="2761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82D1C8F-9DD4-4CA1-8C5D-6411969D2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296"/>
            <a:ext cx="2700094" cy="2761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17495F6-50F4-4EEF-9768-8FA2160C05F5}"/>
              </a:ext>
            </a:extLst>
          </p:cNvPr>
          <p:cNvGrpSpPr/>
          <p:nvPr/>
        </p:nvGrpSpPr>
        <p:grpSpPr>
          <a:xfrm>
            <a:off x="8734599" y="4871213"/>
            <a:ext cx="1210854" cy="1161727"/>
            <a:chOff x="8734599" y="4775963"/>
            <a:chExt cx="1210854" cy="1161727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24FB5EC-245A-489A-AA94-F3DDCEF24270}"/>
                </a:ext>
              </a:extLst>
            </p:cNvPr>
            <p:cNvCxnSpPr>
              <a:cxnSpLocks/>
              <a:stCxn id="71" idx="0"/>
              <a:endCxn id="70" idx="2"/>
            </p:cNvCxnSpPr>
            <p:nvPr/>
          </p:nvCxnSpPr>
          <p:spPr>
            <a:xfrm flipV="1">
              <a:off x="9340040" y="5088793"/>
              <a:ext cx="1" cy="154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AC5D3E-7165-4E63-992D-93FBBD2F55D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9340026" y="5517216"/>
              <a:ext cx="14" cy="10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07E22A8-BCC0-4C87-8B8E-8BC41152CFD0}"/>
                </a:ext>
              </a:extLst>
            </p:cNvPr>
            <p:cNvSpPr/>
            <p:nvPr/>
          </p:nvSpPr>
          <p:spPr>
            <a:xfrm>
              <a:off x="8742495" y="4775963"/>
              <a:ext cx="1195091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E8DC7D7-CF87-46C9-932F-77B1A5714E0C}"/>
                </a:ext>
              </a:extLst>
            </p:cNvPr>
            <p:cNvSpPr/>
            <p:nvPr/>
          </p:nvSpPr>
          <p:spPr>
            <a:xfrm>
              <a:off x="8968554" y="5243489"/>
              <a:ext cx="742971" cy="273727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B4343CC-0296-42C5-943D-82DBDFD20E80}"/>
                </a:ext>
              </a:extLst>
            </p:cNvPr>
            <p:cNvSpPr/>
            <p:nvPr/>
          </p:nvSpPr>
          <p:spPr>
            <a:xfrm>
              <a:off x="8734599" y="5624860"/>
              <a:ext cx="1210854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ECB6DD7-E89B-4493-B973-31A497F54B86}"/>
              </a:ext>
            </a:extLst>
          </p:cNvPr>
          <p:cNvSpPr txBox="1"/>
          <p:nvPr/>
        </p:nvSpPr>
        <p:spPr>
          <a:xfrm>
            <a:off x="447725" y="2221606"/>
            <a:ext cx="4144843" cy="110799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Open Sans" panose="020B0606030504020204"/>
              </a:rPr>
              <a:t>There is a monitor on the desk and a lamp to the left of the monitor.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10F7AD-4605-4A55-845F-306676BD8BD1}"/>
              </a:ext>
            </a:extLst>
          </p:cNvPr>
          <p:cNvSpPr/>
          <p:nvPr/>
        </p:nvSpPr>
        <p:spPr>
          <a:xfrm>
            <a:off x="1869302" y="2325255"/>
            <a:ext cx="2641074" cy="234167"/>
          </a:xfrm>
          <a:prstGeom prst="rect">
            <a:avLst/>
          </a:prstGeom>
          <a:solidFill>
            <a:srgbClr val="2979C9">
              <a:alpha val="54902"/>
            </a:srgb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Open San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9870CC-FD45-420E-BCA5-FB8C74B1FDCA}"/>
              </a:ext>
            </a:extLst>
          </p:cNvPr>
          <p:cNvGrpSpPr/>
          <p:nvPr/>
        </p:nvGrpSpPr>
        <p:grpSpPr>
          <a:xfrm>
            <a:off x="501559" y="2672815"/>
            <a:ext cx="3771296" cy="587175"/>
            <a:chOff x="358915" y="2860134"/>
            <a:chExt cx="3771296" cy="58717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BC960FF-1E75-46BE-9F20-FDB4E2E9CBC3}"/>
                </a:ext>
              </a:extLst>
            </p:cNvPr>
            <p:cNvSpPr/>
            <p:nvPr/>
          </p:nvSpPr>
          <p:spPr>
            <a:xfrm>
              <a:off x="976341" y="2860134"/>
              <a:ext cx="3153870" cy="249359"/>
            </a:xfrm>
            <a:prstGeom prst="rect">
              <a:avLst/>
            </a:prstGeom>
            <a:solidFill>
              <a:schemeClr val="accent4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CEAD6E2-CB7E-4503-8538-260022D42BC8}"/>
                </a:ext>
              </a:extLst>
            </p:cNvPr>
            <p:cNvSpPr/>
            <p:nvPr/>
          </p:nvSpPr>
          <p:spPr>
            <a:xfrm>
              <a:off x="358915" y="3197950"/>
              <a:ext cx="1141112" cy="249359"/>
            </a:xfrm>
            <a:prstGeom prst="rect">
              <a:avLst/>
            </a:prstGeom>
            <a:solidFill>
              <a:schemeClr val="accent4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B66D78A-43FE-465C-8CF9-4D5D1922FE74}"/>
              </a:ext>
            </a:extLst>
          </p:cNvPr>
          <p:cNvCxnSpPr>
            <a:cxnSpLocks/>
          </p:cNvCxnSpPr>
          <p:nvPr/>
        </p:nvCxnSpPr>
        <p:spPr>
          <a:xfrm>
            <a:off x="2520147" y="3606226"/>
            <a:ext cx="0" cy="3348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4AD726-363B-4B5D-BDE0-50E15932C9D9}"/>
              </a:ext>
            </a:extLst>
          </p:cNvPr>
          <p:cNvGrpSpPr/>
          <p:nvPr/>
        </p:nvGrpSpPr>
        <p:grpSpPr>
          <a:xfrm>
            <a:off x="1149201" y="4188845"/>
            <a:ext cx="2456601" cy="382513"/>
            <a:chOff x="901149" y="4536464"/>
            <a:chExt cx="2456601" cy="382513"/>
          </a:xfrm>
          <a:solidFill>
            <a:schemeClr val="accent4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9F4F37-5C14-495B-AC24-A4FA1A7357F8}"/>
                </a:ext>
              </a:extLst>
            </p:cNvPr>
            <p:cNvSpPr/>
            <p:nvPr/>
          </p:nvSpPr>
          <p:spPr>
            <a:xfrm>
              <a:off x="901149" y="4536464"/>
              <a:ext cx="1355732" cy="382513"/>
            </a:xfrm>
            <a:prstGeom prst="rec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Lamp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57F2E8-399D-48CC-9297-580AD775D937}"/>
                </a:ext>
              </a:extLst>
            </p:cNvPr>
            <p:cNvSpPr/>
            <p:nvPr/>
          </p:nvSpPr>
          <p:spPr>
            <a:xfrm>
              <a:off x="2448480" y="4560386"/>
              <a:ext cx="909270" cy="334700"/>
            </a:xfrm>
            <a:prstGeom prst="rect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left of</a:t>
              </a: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8A51ADF8-1F4E-4AAA-B3BF-271980802B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134" y="1162640"/>
            <a:ext cx="9143352" cy="3893354"/>
          </a:xfrm>
        </p:spPr>
        <p:txBody>
          <a:bodyPr/>
          <a:lstStyle/>
          <a:p>
            <a:r>
              <a:rPr lang="en-CA" dirty="0">
                <a:solidFill>
                  <a:srgbClr val="0033CC"/>
                </a:solidFill>
              </a:rPr>
              <a:t>Synthesize</a:t>
            </a:r>
            <a:r>
              <a:rPr lang="en-CA" dirty="0"/>
              <a:t> from text using relational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4C2309-E762-4586-B616-414F57597DA1}"/>
              </a:ext>
            </a:extLst>
          </p:cNvPr>
          <p:cNvSpPr/>
          <p:nvPr/>
        </p:nvSpPr>
        <p:spPr>
          <a:xfrm>
            <a:off x="4899135" y="3407761"/>
            <a:ext cx="2632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latin typeface="Open Sans" panose="020B0606030504020204"/>
              </a:rPr>
              <a:t>Relational model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11534E8-6292-48D7-BD2C-4AC8AE76092B}"/>
              </a:ext>
            </a:extLst>
          </p:cNvPr>
          <p:cNvSpPr/>
          <p:nvPr/>
        </p:nvSpPr>
        <p:spPr>
          <a:xfrm>
            <a:off x="5730135" y="4062612"/>
            <a:ext cx="970773" cy="53139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88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5BBD8CF1-97A4-49F4-9C3A-5FE7597D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296"/>
            <a:ext cx="2700094" cy="27612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1B2D423-BF4F-419B-8F78-D5C218C24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247"/>
            <a:ext cx="2700094" cy="2761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B345BA-F5EB-423C-BDA1-7731A8A6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Sub-scene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D880-92D9-4985-BE9D-6780B8BDDE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8A51ADF8-1F4E-4AAA-B3BF-271980802B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603541" cy="3893354"/>
          </a:xfrm>
        </p:spPr>
        <p:txBody>
          <a:bodyPr/>
          <a:lstStyle/>
          <a:p>
            <a:r>
              <a:rPr lang="en-CA" dirty="0"/>
              <a:t>Enrich with scene </a:t>
            </a:r>
            <a:r>
              <a:rPr lang="en-CA" dirty="0">
                <a:solidFill>
                  <a:srgbClr val="0033CC"/>
                </a:solidFill>
              </a:rPr>
              <a:t>context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88AF8D-64DE-40F5-9281-5AC979B578AE}"/>
              </a:ext>
            </a:extLst>
          </p:cNvPr>
          <p:cNvGrpSpPr/>
          <p:nvPr/>
        </p:nvGrpSpPr>
        <p:grpSpPr>
          <a:xfrm>
            <a:off x="7352281" y="4875962"/>
            <a:ext cx="3985440" cy="844148"/>
            <a:chOff x="7484694" y="5222740"/>
            <a:chExt cx="3985440" cy="8441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2584EA2-176F-4877-B627-E25295C42C99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flipH="1" flipV="1">
              <a:off x="8135239" y="5958901"/>
              <a:ext cx="731773" cy="10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1664389-F79D-41CF-8488-559B018AC5A5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10077866" y="5958901"/>
              <a:ext cx="740583" cy="96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B98070D-22C3-4452-B9DB-2D751C737346}"/>
                </a:ext>
              </a:extLst>
            </p:cNvPr>
            <p:cNvCxnSpPr>
              <a:cxnSpLocks/>
              <a:stCxn id="96" idx="0"/>
              <a:endCxn id="95" idx="2"/>
            </p:cNvCxnSpPr>
            <p:nvPr/>
          </p:nvCxnSpPr>
          <p:spPr>
            <a:xfrm flipV="1">
              <a:off x="10818449" y="5535940"/>
              <a:ext cx="0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0CEECCB-60CD-4C12-9D84-06EB0D4B7A40}"/>
                </a:ext>
              </a:extLst>
            </p:cNvPr>
            <p:cNvCxnSpPr>
              <a:cxnSpLocks/>
              <a:stCxn id="93" idx="2"/>
              <a:endCxn id="97" idx="0"/>
            </p:cNvCxnSpPr>
            <p:nvPr/>
          </p:nvCxnSpPr>
          <p:spPr>
            <a:xfrm flipH="1">
              <a:off x="8135239" y="5535940"/>
              <a:ext cx="1141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2FC0DE-CADA-4165-9124-B08FB0CE70D2}"/>
                </a:ext>
              </a:extLst>
            </p:cNvPr>
            <p:cNvSpPr/>
            <p:nvPr/>
          </p:nvSpPr>
          <p:spPr>
            <a:xfrm>
              <a:off x="7484694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839D74F-A503-4BFF-ADE5-CBDA005818EF}"/>
                </a:ext>
              </a:extLst>
            </p:cNvPr>
            <p:cNvSpPr/>
            <p:nvPr/>
          </p:nvSpPr>
          <p:spPr>
            <a:xfrm>
              <a:off x="10166763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71B27E5-2D46-4162-BFA8-150EFA46B5C5}"/>
                </a:ext>
              </a:extLst>
            </p:cNvPr>
            <p:cNvSpPr/>
            <p:nvPr/>
          </p:nvSpPr>
          <p:spPr>
            <a:xfrm>
              <a:off x="1041902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7665068-8213-4200-BFF4-06B5FA79C03B}"/>
                </a:ext>
              </a:extLst>
            </p:cNvPr>
            <p:cNvSpPr/>
            <p:nvPr/>
          </p:nvSpPr>
          <p:spPr>
            <a:xfrm>
              <a:off x="773581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4248536-3113-49B1-A969-CDDFA77BF994}"/>
              </a:ext>
            </a:extLst>
          </p:cNvPr>
          <p:cNvSpPr txBox="1"/>
          <p:nvPr/>
        </p:nvSpPr>
        <p:spPr>
          <a:xfrm>
            <a:off x="447725" y="2221606"/>
            <a:ext cx="4144843" cy="110799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Open Sans" panose="020B0606030504020204"/>
              </a:rPr>
              <a:t>There is a monitor on the desk and a lamp to the left of the monitor.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FE32D87-758B-4D4C-8BBA-7F217F510C3A}"/>
              </a:ext>
            </a:extLst>
          </p:cNvPr>
          <p:cNvSpPr/>
          <p:nvPr/>
        </p:nvSpPr>
        <p:spPr>
          <a:xfrm>
            <a:off x="1869302" y="2325255"/>
            <a:ext cx="2641074" cy="234167"/>
          </a:xfrm>
          <a:prstGeom prst="rect">
            <a:avLst/>
          </a:prstGeom>
          <a:solidFill>
            <a:srgbClr val="2979C9">
              <a:alpha val="54902"/>
            </a:srgb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Open San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0EA7A8-7E68-4427-BF90-6222914316E6}"/>
              </a:ext>
            </a:extLst>
          </p:cNvPr>
          <p:cNvGrpSpPr/>
          <p:nvPr/>
        </p:nvGrpSpPr>
        <p:grpSpPr>
          <a:xfrm>
            <a:off x="501559" y="2692693"/>
            <a:ext cx="3771296" cy="567297"/>
            <a:chOff x="358915" y="2880012"/>
            <a:chExt cx="3771296" cy="5672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43CC8F-6CFD-4FB3-9DB3-BA246DE9B4C0}"/>
                </a:ext>
              </a:extLst>
            </p:cNvPr>
            <p:cNvSpPr/>
            <p:nvPr/>
          </p:nvSpPr>
          <p:spPr>
            <a:xfrm>
              <a:off x="976341" y="2880012"/>
              <a:ext cx="3153870" cy="249359"/>
            </a:xfrm>
            <a:prstGeom prst="rect">
              <a:avLst/>
            </a:prstGeom>
            <a:solidFill>
              <a:schemeClr val="accent4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E78ADB-7138-432B-82BD-C128F068ECDB}"/>
                </a:ext>
              </a:extLst>
            </p:cNvPr>
            <p:cNvSpPr/>
            <p:nvPr/>
          </p:nvSpPr>
          <p:spPr>
            <a:xfrm>
              <a:off x="358915" y="3197950"/>
              <a:ext cx="1141112" cy="249359"/>
            </a:xfrm>
            <a:prstGeom prst="rect">
              <a:avLst/>
            </a:prstGeom>
            <a:solidFill>
              <a:schemeClr val="accent4">
                <a:alpha val="54902"/>
              </a:schemeClr>
            </a:solidFill>
            <a:ln w="12700"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Open San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137EED-5B1B-4380-A94F-2666DD2A42B3}"/>
              </a:ext>
            </a:extLst>
          </p:cNvPr>
          <p:cNvGrpSpPr/>
          <p:nvPr/>
        </p:nvGrpSpPr>
        <p:grpSpPr>
          <a:xfrm>
            <a:off x="7315827" y="4361232"/>
            <a:ext cx="2478449" cy="581899"/>
            <a:chOff x="7315827" y="4265982"/>
            <a:chExt cx="2478449" cy="581899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C1CF4D9-AE68-4CE6-B531-8914A7544F37}"/>
                </a:ext>
              </a:extLst>
            </p:cNvPr>
            <p:cNvCxnSpPr>
              <a:cxnSpLocks/>
              <a:stCxn id="121" idx="2"/>
            </p:cNvCxnSpPr>
            <p:nvPr/>
          </p:nvCxnSpPr>
          <p:spPr>
            <a:xfrm>
              <a:off x="9340041" y="4624589"/>
              <a:ext cx="0" cy="223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5252912-6012-47D2-9B25-5BE290671720}"/>
                </a:ext>
              </a:extLst>
            </p:cNvPr>
            <p:cNvGrpSpPr/>
            <p:nvPr/>
          </p:nvGrpSpPr>
          <p:grpSpPr>
            <a:xfrm>
              <a:off x="7315827" y="4265982"/>
              <a:ext cx="2478449" cy="382513"/>
              <a:chOff x="7461812" y="4570783"/>
              <a:chExt cx="2478449" cy="38251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50EB486-8990-4321-8F16-B3A2322230FB}"/>
                  </a:ext>
                </a:extLst>
              </p:cNvPr>
              <p:cNvSpPr/>
              <p:nvPr/>
            </p:nvSpPr>
            <p:spPr>
              <a:xfrm>
                <a:off x="7461812" y="4570783"/>
                <a:ext cx="1355732" cy="38251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8584893-9DEC-4BC0-8DBB-E052D432FA84}"/>
                  </a:ext>
                </a:extLst>
              </p:cNvPr>
              <p:cNvSpPr/>
              <p:nvPr/>
            </p:nvSpPr>
            <p:spPr>
              <a:xfrm>
                <a:off x="9031791" y="4594690"/>
                <a:ext cx="908470" cy="33470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EE1CFCF-68A0-4D97-B58B-6956D36EC22E}"/>
                </a:ext>
              </a:extLst>
            </p:cNvPr>
            <p:cNvCxnSpPr>
              <a:cxnSpLocks/>
              <a:stCxn id="121" idx="1"/>
              <a:endCxn id="120" idx="3"/>
            </p:cNvCxnSpPr>
            <p:nvPr/>
          </p:nvCxnSpPr>
          <p:spPr>
            <a:xfrm flipH="1">
              <a:off x="8671559" y="4457239"/>
              <a:ext cx="214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E48CB5C-149C-44BE-84BC-37F0E2D9FD46}"/>
              </a:ext>
            </a:extLst>
          </p:cNvPr>
          <p:cNvGrpSpPr/>
          <p:nvPr/>
        </p:nvGrpSpPr>
        <p:grpSpPr>
          <a:xfrm>
            <a:off x="8734599" y="4871213"/>
            <a:ext cx="1210854" cy="1161727"/>
            <a:chOff x="8734599" y="4775963"/>
            <a:chExt cx="1210854" cy="116172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09FC38-DC18-41A4-9A17-475F341FC7ED}"/>
                </a:ext>
              </a:extLst>
            </p:cNvPr>
            <p:cNvCxnSpPr>
              <a:cxnSpLocks/>
              <a:stCxn id="126" idx="0"/>
              <a:endCxn id="125" idx="2"/>
            </p:cNvCxnSpPr>
            <p:nvPr/>
          </p:nvCxnSpPr>
          <p:spPr>
            <a:xfrm flipV="1">
              <a:off x="9340040" y="5088793"/>
              <a:ext cx="1" cy="154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4F829BE-C589-4794-95C7-8C08FC40A5AD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9340026" y="5517216"/>
              <a:ext cx="14" cy="10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DC97B67-FD26-4434-9BF1-6550237EC2D8}"/>
                </a:ext>
              </a:extLst>
            </p:cNvPr>
            <p:cNvSpPr/>
            <p:nvPr/>
          </p:nvSpPr>
          <p:spPr>
            <a:xfrm>
              <a:off x="8742495" y="4775963"/>
              <a:ext cx="1195091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1A9AEF0-F237-4D2C-A165-0F96D019BE4D}"/>
                </a:ext>
              </a:extLst>
            </p:cNvPr>
            <p:cNvSpPr/>
            <p:nvPr/>
          </p:nvSpPr>
          <p:spPr>
            <a:xfrm>
              <a:off x="8968554" y="5243489"/>
              <a:ext cx="742971" cy="273727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BAC78FD-6E2F-4B72-9BA1-136E495AD602}"/>
                </a:ext>
              </a:extLst>
            </p:cNvPr>
            <p:cNvSpPr/>
            <p:nvPr/>
          </p:nvSpPr>
          <p:spPr>
            <a:xfrm>
              <a:off x="8734599" y="5624860"/>
              <a:ext cx="1210854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4ED80E-906C-4A20-AB70-BF872B575F2C}"/>
              </a:ext>
            </a:extLst>
          </p:cNvPr>
          <p:cNvGrpSpPr/>
          <p:nvPr/>
        </p:nvGrpSpPr>
        <p:grpSpPr>
          <a:xfrm>
            <a:off x="1148403" y="4188845"/>
            <a:ext cx="2743488" cy="1972300"/>
            <a:chOff x="1148403" y="4188845"/>
            <a:chExt cx="2743488" cy="197230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16C1446-5D6F-45CF-80E6-7ECC0DDDCCD0}"/>
                </a:ext>
              </a:extLst>
            </p:cNvPr>
            <p:cNvGrpSpPr/>
            <p:nvPr/>
          </p:nvGrpSpPr>
          <p:grpSpPr>
            <a:xfrm>
              <a:off x="1148403" y="4188858"/>
              <a:ext cx="2743488" cy="1972287"/>
              <a:chOff x="1148403" y="4291598"/>
              <a:chExt cx="2743488" cy="1972287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C9A968D-F506-4E0D-9374-FCE87B34651D}"/>
                  </a:ext>
                </a:extLst>
              </p:cNvPr>
              <p:cNvGrpSpPr/>
              <p:nvPr/>
            </p:nvGrpSpPr>
            <p:grpSpPr>
              <a:xfrm>
                <a:off x="1148403" y="4291598"/>
                <a:ext cx="2743488" cy="1972287"/>
                <a:chOff x="338759" y="5025534"/>
                <a:chExt cx="1707315" cy="1227385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AC9B8FD4-C1BB-4352-BCB1-FAF7A87C1E2D}"/>
                    </a:ext>
                  </a:extLst>
                </p:cNvPr>
                <p:cNvSpPr/>
                <p:nvPr/>
              </p:nvSpPr>
              <p:spPr>
                <a:xfrm>
                  <a:off x="1158194" y="5376697"/>
                  <a:ext cx="853339" cy="23804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Monitor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332C136-D5C5-4EE6-9047-DAD9D02DAE48}"/>
                    </a:ext>
                  </a:extLst>
                </p:cNvPr>
                <p:cNvSpPr/>
                <p:nvPr/>
              </p:nvSpPr>
              <p:spPr>
                <a:xfrm>
                  <a:off x="338759" y="5025534"/>
                  <a:ext cx="843693" cy="23804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Lamp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3D33886-DC44-4589-BEA3-0EADFA0E7767}"/>
                    </a:ext>
                  </a:extLst>
                </p:cNvPr>
                <p:cNvSpPr/>
                <p:nvPr/>
              </p:nvSpPr>
              <p:spPr>
                <a:xfrm>
                  <a:off x="1123653" y="6014875"/>
                  <a:ext cx="922421" cy="238044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Desk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E3347959-73FD-40FF-9FE8-658F878BB646}"/>
                    </a:ext>
                  </a:extLst>
                </p:cNvPr>
                <p:cNvSpPr/>
                <p:nvPr/>
              </p:nvSpPr>
              <p:spPr>
                <a:xfrm>
                  <a:off x="1302185" y="5040421"/>
                  <a:ext cx="565355" cy="20828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67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Left of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01C7E25-FC59-484B-8138-F75F2A05D166}"/>
                    </a:ext>
                  </a:extLst>
                </p:cNvPr>
                <p:cNvCxnSpPr>
                  <a:cxnSpLocks/>
                  <a:stCxn id="142" idx="2"/>
                  <a:endCxn id="138" idx="0"/>
                </p:cNvCxnSpPr>
                <p:nvPr/>
              </p:nvCxnSpPr>
              <p:spPr>
                <a:xfrm>
                  <a:off x="1584854" y="5926427"/>
                  <a:ext cx="0" cy="884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AC178AC-03B5-4EDB-8B22-79734551E81F}"/>
                    </a:ext>
                  </a:extLst>
                </p:cNvPr>
                <p:cNvCxnSpPr>
                  <a:stCxn id="142" idx="0"/>
                  <a:endCxn id="136" idx="2"/>
                </p:cNvCxnSpPr>
                <p:nvPr/>
              </p:nvCxnSpPr>
              <p:spPr>
                <a:xfrm flipV="1">
                  <a:off x="1584864" y="5614742"/>
                  <a:ext cx="1" cy="10338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7F8CAEE5-B804-4B4E-8A47-7C6FBA3B4CFE}"/>
                    </a:ext>
                  </a:extLst>
                </p:cNvPr>
                <p:cNvSpPr/>
                <p:nvPr/>
              </p:nvSpPr>
              <p:spPr>
                <a:xfrm>
                  <a:off x="1302185" y="5718139"/>
                  <a:ext cx="565355" cy="208289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67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on</a:t>
                  </a:r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853FFBE0-E6E0-48C4-A2B4-C6FD275E8436}"/>
                    </a:ext>
                  </a:extLst>
                </p:cNvPr>
                <p:cNvCxnSpPr>
                  <a:cxnSpLocks/>
                  <a:stCxn id="136" idx="0"/>
                  <a:endCxn id="139" idx="2"/>
                </p:cNvCxnSpPr>
                <p:nvPr/>
              </p:nvCxnSpPr>
              <p:spPr>
                <a:xfrm flipH="1" flipV="1">
                  <a:off x="1584864" y="5248700"/>
                  <a:ext cx="1" cy="1279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B2E77FB7-98C3-4F98-87D9-4A990D572FD4}"/>
                    </a:ext>
                  </a:extLst>
                </p:cNvPr>
                <p:cNvCxnSpPr>
                  <a:cxnSpLocks/>
                  <a:stCxn id="139" idx="1"/>
                  <a:endCxn id="137" idx="3"/>
                </p:cNvCxnSpPr>
                <p:nvPr/>
              </p:nvCxnSpPr>
              <p:spPr>
                <a:xfrm flipH="1">
                  <a:off x="1182449" y="5144556"/>
                  <a:ext cx="11973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CE5E2CBF-BA71-424A-9AD1-0A5BBCCBED06}"/>
                  </a:ext>
                </a:extLst>
              </p:cNvPr>
              <p:cNvGrpSpPr/>
              <p:nvPr/>
            </p:nvGrpSpPr>
            <p:grpSpPr>
              <a:xfrm>
                <a:off x="2409651" y="4855882"/>
                <a:ext cx="1482240" cy="1408003"/>
                <a:chOff x="3887994" y="4767690"/>
                <a:chExt cx="1482240" cy="1408003"/>
              </a:xfrm>
              <a:solidFill>
                <a:srgbClr val="2979C9"/>
              </a:solidFill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478E50FF-1453-4FA4-9F8A-0A5CF34110E6}"/>
                    </a:ext>
                  </a:extLst>
                </p:cNvPr>
                <p:cNvSpPr/>
                <p:nvPr/>
              </p:nvSpPr>
              <p:spPr>
                <a:xfrm>
                  <a:off x="3943498" y="4767690"/>
                  <a:ext cx="1371232" cy="382513"/>
                </a:xfrm>
                <a:prstGeom prst="rect">
                  <a:avLst/>
                </a:prstGeom>
                <a:grpFill/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Monitor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E98C45FB-1D7B-4401-B64A-50145CEAD425}"/>
                    </a:ext>
                  </a:extLst>
                </p:cNvPr>
                <p:cNvSpPr/>
                <p:nvPr/>
              </p:nvSpPr>
              <p:spPr>
                <a:xfrm>
                  <a:off x="3887994" y="5793180"/>
                  <a:ext cx="1482240" cy="382513"/>
                </a:xfrm>
                <a:prstGeom prst="rect">
                  <a:avLst/>
                </a:prstGeom>
                <a:grpFill/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Desk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C7C15D8E-ACCC-4316-ABE1-0A081FDE0AFC}"/>
                    </a:ext>
                  </a:extLst>
                </p:cNvPr>
                <p:cNvSpPr/>
                <p:nvPr/>
              </p:nvSpPr>
              <p:spPr>
                <a:xfrm>
                  <a:off x="4174877" y="5316354"/>
                  <a:ext cx="908470" cy="334700"/>
                </a:xfrm>
                <a:prstGeom prst="rect">
                  <a:avLst/>
                </a:prstGeom>
                <a:grpFill/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67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on</a:t>
                  </a: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05AB58F-500E-4C99-A0C2-70F86CA25CC9}"/>
                </a:ext>
              </a:extLst>
            </p:cNvPr>
            <p:cNvGrpSpPr/>
            <p:nvPr/>
          </p:nvGrpSpPr>
          <p:grpSpPr>
            <a:xfrm>
              <a:off x="1149201" y="4188845"/>
              <a:ext cx="2456601" cy="382513"/>
              <a:chOff x="901149" y="4536464"/>
              <a:chExt cx="2456601" cy="382513"/>
            </a:xfrm>
            <a:solidFill>
              <a:schemeClr val="accent4"/>
            </a:solidFill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4E5BEB6-036E-4A27-8A48-A2827D8CB6B7}"/>
                  </a:ext>
                </a:extLst>
              </p:cNvPr>
              <p:cNvSpPr/>
              <p:nvPr/>
            </p:nvSpPr>
            <p:spPr>
              <a:xfrm>
                <a:off x="901149" y="4536464"/>
                <a:ext cx="1355732" cy="382513"/>
              </a:xfrm>
              <a:prstGeom prst="rec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70613DD-7525-4DBB-8BF5-6B2B2E9065B1}"/>
                  </a:ext>
                </a:extLst>
              </p:cNvPr>
              <p:cNvSpPr/>
              <p:nvPr/>
            </p:nvSpPr>
            <p:spPr>
              <a:xfrm>
                <a:off x="2448480" y="4560386"/>
                <a:ext cx="909270" cy="334700"/>
              </a:xfrm>
              <a:prstGeom prst="rect">
                <a:avLst/>
              </a:prstGeom>
              <a:grp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7C85F-9C46-4E70-9EB3-4F6574EE6642}"/>
              </a:ext>
            </a:extLst>
          </p:cNvPr>
          <p:cNvCxnSpPr>
            <a:cxnSpLocks/>
          </p:cNvCxnSpPr>
          <p:nvPr/>
        </p:nvCxnSpPr>
        <p:spPr>
          <a:xfrm>
            <a:off x="2520147" y="3606226"/>
            <a:ext cx="0" cy="3348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5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C9174EF-47D6-4C2A-8349-8AAE25CC3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16" y="1429952"/>
            <a:ext cx="3821580" cy="3338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0F4EE7-EFF9-45E5-8DBD-9753259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Sub-scene accommodation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7B94F-FC27-4930-A76F-57BA0C1E61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29</a:t>
            </a:fld>
            <a:endParaRPr lang="en-CA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57B1A-F3F3-47BC-B969-6A8080945192}"/>
              </a:ext>
            </a:extLst>
          </p:cNvPr>
          <p:cNvGrpSpPr/>
          <p:nvPr/>
        </p:nvGrpSpPr>
        <p:grpSpPr>
          <a:xfrm>
            <a:off x="2098443" y="5967732"/>
            <a:ext cx="4252852" cy="385566"/>
            <a:chOff x="2009997" y="5970785"/>
            <a:chExt cx="4252852" cy="3855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E7A10E-71A8-4DA3-BE31-80CC9B133DFC}"/>
                </a:ext>
              </a:extLst>
            </p:cNvPr>
            <p:cNvSpPr/>
            <p:nvPr/>
          </p:nvSpPr>
          <p:spPr>
            <a:xfrm>
              <a:off x="4891617" y="5970785"/>
              <a:ext cx="1371232" cy="3825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Chair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1AD417-CFA2-47AF-A6B8-C238B8750D80}"/>
                </a:ext>
              </a:extLst>
            </p:cNvPr>
            <p:cNvSpPr/>
            <p:nvPr/>
          </p:nvSpPr>
          <p:spPr>
            <a:xfrm>
              <a:off x="2009997" y="5973838"/>
              <a:ext cx="1482240" cy="3825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4B1F8F-A9C8-470E-8E25-21ACA819DE78}"/>
                </a:ext>
              </a:extLst>
            </p:cNvPr>
            <p:cNvCxnSpPr>
              <a:cxnSpLocks/>
              <a:stCxn id="37" idx="1"/>
              <a:endCxn id="45" idx="3"/>
            </p:cNvCxnSpPr>
            <p:nvPr/>
          </p:nvCxnSpPr>
          <p:spPr>
            <a:xfrm flipH="1">
              <a:off x="3492222" y="6162042"/>
              <a:ext cx="24547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3E321-D4BB-4690-9294-97A08B792D45}"/>
                </a:ext>
              </a:extLst>
            </p:cNvPr>
            <p:cNvCxnSpPr>
              <a:cxnSpLocks/>
              <a:stCxn id="37" idx="3"/>
              <a:endCxn id="31" idx="1"/>
            </p:cNvCxnSpPr>
            <p:nvPr/>
          </p:nvCxnSpPr>
          <p:spPr>
            <a:xfrm>
              <a:off x="4646162" y="6162042"/>
              <a:ext cx="2454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DE6B0D-B657-4A02-99A5-A073D5D1A193}"/>
                </a:ext>
              </a:extLst>
            </p:cNvPr>
            <p:cNvSpPr/>
            <p:nvPr/>
          </p:nvSpPr>
          <p:spPr>
            <a:xfrm>
              <a:off x="3737692" y="5994692"/>
              <a:ext cx="908470" cy="3347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near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0AFE302-6994-4655-9F0A-BB276432314E}"/>
              </a:ext>
            </a:extLst>
          </p:cNvPr>
          <p:cNvSpPr/>
          <p:nvPr/>
        </p:nvSpPr>
        <p:spPr>
          <a:xfrm>
            <a:off x="2098428" y="5967733"/>
            <a:ext cx="1482240" cy="382513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  <a:endParaRPr lang="en-US" sz="1000" dirty="0">
              <a:solidFill>
                <a:schemeClr val="tx1"/>
              </a:solidFill>
              <a:latin typeface="Adobe Clean" panose="020B05030204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F89C65A-66E6-446C-A17E-CD6653AE2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247"/>
            <a:ext cx="2700094" cy="27612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4DA7A-7142-44C3-A7AD-79B7BCF40C91}"/>
              </a:ext>
            </a:extLst>
          </p:cNvPr>
          <p:cNvGrpSpPr/>
          <p:nvPr/>
        </p:nvGrpSpPr>
        <p:grpSpPr>
          <a:xfrm>
            <a:off x="7352281" y="4875962"/>
            <a:ext cx="3985440" cy="844148"/>
            <a:chOff x="7484694" y="5222740"/>
            <a:chExt cx="3985440" cy="84414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420714-A9F5-41FB-A77F-EFB9EFAD839E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8135239" y="5958901"/>
              <a:ext cx="731773" cy="10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A6F49-F8D5-472B-A3F9-842214E0EF31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10077866" y="5958901"/>
              <a:ext cx="740583" cy="96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65E72C-4F9A-4EE5-9CAF-3DAEC3049635}"/>
                </a:ext>
              </a:extLst>
            </p:cNvPr>
            <p:cNvCxnSpPr>
              <a:cxnSpLocks/>
              <a:stCxn id="47" idx="0"/>
              <a:endCxn id="46" idx="2"/>
            </p:cNvCxnSpPr>
            <p:nvPr/>
          </p:nvCxnSpPr>
          <p:spPr>
            <a:xfrm flipV="1">
              <a:off x="10818449" y="5535940"/>
              <a:ext cx="0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9C0B69-3DD4-44A5-B5F6-635648DC2EBA}"/>
                </a:ext>
              </a:extLst>
            </p:cNvPr>
            <p:cNvCxnSpPr>
              <a:cxnSpLocks/>
              <a:stCxn id="43" idx="2"/>
              <a:endCxn id="48" idx="0"/>
            </p:cNvCxnSpPr>
            <p:nvPr/>
          </p:nvCxnSpPr>
          <p:spPr>
            <a:xfrm flipH="1">
              <a:off x="8135239" y="5535940"/>
              <a:ext cx="1141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F566B2-C280-45CE-9B79-A96BBBC5391C}"/>
                </a:ext>
              </a:extLst>
            </p:cNvPr>
            <p:cNvSpPr/>
            <p:nvPr/>
          </p:nvSpPr>
          <p:spPr>
            <a:xfrm>
              <a:off x="7484694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99BCC1-D8CE-4C2B-8C7A-98A449FF9610}"/>
                </a:ext>
              </a:extLst>
            </p:cNvPr>
            <p:cNvSpPr/>
            <p:nvPr/>
          </p:nvSpPr>
          <p:spPr>
            <a:xfrm>
              <a:off x="10166763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98612D-6469-4E78-9545-94CD5DB85CC0}"/>
                </a:ext>
              </a:extLst>
            </p:cNvPr>
            <p:cNvSpPr/>
            <p:nvPr/>
          </p:nvSpPr>
          <p:spPr>
            <a:xfrm>
              <a:off x="1041902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9E5D08-FFBE-4836-AB24-37ED76F4A6B7}"/>
                </a:ext>
              </a:extLst>
            </p:cNvPr>
            <p:cNvSpPr/>
            <p:nvPr/>
          </p:nvSpPr>
          <p:spPr>
            <a:xfrm>
              <a:off x="773581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5AFA066-34E9-4089-AB96-3364BAB2E093}"/>
              </a:ext>
            </a:extLst>
          </p:cNvPr>
          <p:cNvGrpSpPr/>
          <p:nvPr/>
        </p:nvGrpSpPr>
        <p:grpSpPr>
          <a:xfrm>
            <a:off x="7315827" y="4361232"/>
            <a:ext cx="2478449" cy="581899"/>
            <a:chOff x="7315827" y="4265982"/>
            <a:chExt cx="2478449" cy="5818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FDC322-5BFB-4096-9F0F-ABA0AF685FC3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9340041" y="4624589"/>
              <a:ext cx="0" cy="223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C8B378-2F83-44F4-A3EA-846311B51DCC}"/>
                </a:ext>
              </a:extLst>
            </p:cNvPr>
            <p:cNvGrpSpPr/>
            <p:nvPr/>
          </p:nvGrpSpPr>
          <p:grpSpPr>
            <a:xfrm>
              <a:off x="7315827" y="4265982"/>
              <a:ext cx="2478449" cy="382513"/>
              <a:chOff x="7461812" y="4570783"/>
              <a:chExt cx="2478449" cy="38251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FBC5BB0-AFE3-4702-9050-C96321237208}"/>
                  </a:ext>
                </a:extLst>
              </p:cNvPr>
              <p:cNvSpPr/>
              <p:nvPr/>
            </p:nvSpPr>
            <p:spPr>
              <a:xfrm>
                <a:off x="7461812" y="4570783"/>
                <a:ext cx="1355732" cy="38251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3442ABE-BB53-4213-8C2A-B9AD6B0842AC}"/>
                  </a:ext>
                </a:extLst>
              </p:cNvPr>
              <p:cNvSpPr/>
              <p:nvPr/>
            </p:nvSpPr>
            <p:spPr>
              <a:xfrm>
                <a:off x="9031791" y="4594690"/>
                <a:ext cx="908470" cy="33470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324EB4-1498-40FC-91A2-181E36CA7153}"/>
                </a:ext>
              </a:extLst>
            </p:cNvPr>
            <p:cNvCxnSpPr>
              <a:cxnSpLocks/>
              <a:stCxn id="54" idx="1"/>
              <a:endCxn id="53" idx="3"/>
            </p:cNvCxnSpPr>
            <p:nvPr/>
          </p:nvCxnSpPr>
          <p:spPr>
            <a:xfrm flipH="1">
              <a:off x="8671559" y="4457239"/>
              <a:ext cx="214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37228C-D4C2-4135-B477-47E90130ABB7}"/>
              </a:ext>
            </a:extLst>
          </p:cNvPr>
          <p:cNvGrpSpPr/>
          <p:nvPr/>
        </p:nvGrpSpPr>
        <p:grpSpPr>
          <a:xfrm>
            <a:off x="8734599" y="4871213"/>
            <a:ext cx="1210854" cy="1161727"/>
            <a:chOff x="8734599" y="4775963"/>
            <a:chExt cx="1210854" cy="116172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7607678-F35D-4173-8188-F537D2F8FC2C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9340040" y="5088793"/>
              <a:ext cx="1" cy="154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D24CCE8-6D3A-4A94-9FF2-F70E50AAF4A1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9340026" y="5517216"/>
              <a:ext cx="14" cy="10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90A55E-3F45-47B3-9C7A-7ACE4F16D3DB}"/>
                </a:ext>
              </a:extLst>
            </p:cNvPr>
            <p:cNvSpPr/>
            <p:nvPr/>
          </p:nvSpPr>
          <p:spPr>
            <a:xfrm>
              <a:off x="8742495" y="4775963"/>
              <a:ext cx="1195091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6FA720-39F9-478F-B2E1-04D4B979537D}"/>
                </a:ext>
              </a:extLst>
            </p:cNvPr>
            <p:cNvSpPr/>
            <p:nvPr/>
          </p:nvSpPr>
          <p:spPr>
            <a:xfrm>
              <a:off x="8968554" y="5243489"/>
              <a:ext cx="742971" cy="273727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5646F2-B482-4705-9750-8321F708AD43}"/>
                </a:ext>
              </a:extLst>
            </p:cNvPr>
            <p:cNvSpPr/>
            <p:nvPr/>
          </p:nvSpPr>
          <p:spPr>
            <a:xfrm>
              <a:off x="8734599" y="5624860"/>
              <a:ext cx="1210854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78F8E57-9035-4398-B0FF-D54DECFBF040}"/>
              </a:ext>
            </a:extLst>
          </p:cNvPr>
          <p:cNvSpPr/>
          <p:nvPr/>
        </p:nvSpPr>
        <p:spPr>
          <a:xfrm>
            <a:off x="8734585" y="5718391"/>
            <a:ext cx="1210854" cy="312830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C1E03-49FD-4063-B3EE-8DA5CD27C1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38443"/>
            <a:ext cx="2700094" cy="2761200"/>
          </a:xfrm>
        </p:spPr>
      </p:pic>
    </p:spTree>
    <p:extLst>
      <p:ext uri="{BB962C8B-B14F-4D97-AF65-F5344CB8AC3E}">
        <p14:creationId xmlns:p14="http://schemas.microsoft.com/office/powerpoint/2010/main" val="16137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D45D9-D1C2-453C-A9D3-9F95AEC4C8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3D modeling software, e.g., Sketchup</a:t>
            </a:r>
          </a:p>
          <a:p>
            <a:pPr lvl="1"/>
            <a:r>
              <a:rPr lang="en-CA" dirty="0"/>
              <a:t>Insert-and-adjust </a:t>
            </a:r>
            <a:r>
              <a:rPr lang="en-CA" dirty="0">
                <a:solidFill>
                  <a:srgbClr val="FF0000"/>
                </a:solidFill>
              </a:rPr>
              <a:t>individual</a:t>
            </a:r>
            <a:r>
              <a:rPr lang="en-CA" dirty="0"/>
              <a:t> objects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B1E32-DBD8-492A-AAF4-35BD22A2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scene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5A96D-8F12-49BB-A2D1-2027167DD8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t>3</a:t>
            </a:fld>
            <a:endParaRPr lang="en-CA" dirty="0"/>
          </a:p>
        </p:txBody>
      </p:sp>
      <p:pic>
        <p:nvPicPr>
          <p:cNvPr id="5" name="Interior design tutorial using Google Sketchup">
            <a:hlinkClick r:id="" action="ppaction://media"/>
            <a:extLst>
              <a:ext uri="{FF2B5EF4-FFF2-40B4-BE49-F238E27FC236}">
                <a16:creationId xmlns:a16="http://schemas.microsoft.com/office/drawing/2014/main" id="{849B8A49-FC8C-48AE-9E29-629C6AA101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4" end="11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7247" y="2467816"/>
            <a:ext cx="7237506" cy="407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1CB5D-E1D8-4473-B037-3DD46835EA97}"/>
              </a:ext>
            </a:extLst>
          </p:cNvPr>
          <p:cNvSpPr txBox="1"/>
          <p:nvPr/>
        </p:nvSpPr>
        <p:spPr>
          <a:xfrm>
            <a:off x="3205625" y="3429000"/>
            <a:ext cx="548631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Proficient modeling skills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200" dirty="0">
              <a:latin typeface="Open Sans" panose="020B060603050402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Tedious process for </a:t>
            </a:r>
            <a:r>
              <a:rPr lang="en-CA" sz="2400" dirty="0">
                <a:solidFill>
                  <a:srgbClr val="FF0000"/>
                </a:solidFill>
                <a:latin typeface="Open Sans" panose="020B0606030504020204"/>
              </a:rPr>
              <a:t>complex</a:t>
            </a:r>
            <a:r>
              <a:rPr lang="en-CA" sz="2400" dirty="0">
                <a:latin typeface="Open Sans" panose="020B0606030504020204"/>
              </a:rPr>
              <a:t> scenes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1200" dirty="0">
              <a:latin typeface="Open Sans" panose="020B060603050402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Difficult for </a:t>
            </a:r>
            <a:r>
              <a:rPr lang="en-CA" sz="2400" dirty="0">
                <a:solidFill>
                  <a:srgbClr val="FF0000"/>
                </a:solidFill>
                <a:latin typeface="Open Sans" panose="020B0606030504020204"/>
              </a:rPr>
              <a:t>novice users</a:t>
            </a:r>
          </a:p>
        </p:txBody>
      </p:sp>
    </p:spTree>
    <p:extLst>
      <p:ext uri="{BB962C8B-B14F-4D97-AF65-F5344CB8AC3E}">
        <p14:creationId xmlns:p14="http://schemas.microsoft.com/office/powerpoint/2010/main" val="245480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C9174EF-47D6-4C2A-8349-8AAE25CC3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16" y="1429952"/>
            <a:ext cx="3821580" cy="33387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0F4EE7-EFF9-45E5-8DBD-9753259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Sub-scene accommodation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7B94F-FC27-4930-A76F-57BA0C1E61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C3CDC-5A99-4648-9432-0B9313D8B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01" y="1430026"/>
            <a:ext cx="3822287" cy="333940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9D4DA7A-7142-44C3-A7AD-79B7BCF40C91}"/>
              </a:ext>
            </a:extLst>
          </p:cNvPr>
          <p:cNvGrpSpPr/>
          <p:nvPr/>
        </p:nvGrpSpPr>
        <p:grpSpPr>
          <a:xfrm>
            <a:off x="7352281" y="4875962"/>
            <a:ext cx="3985440" cy="844148"/>
            <a:chOff x="7484694" y="5222740"/>
            <a:chExt cx="3985440" cy="84414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420714-A9F5-41FB-A77F-EFB9EFAD839E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8135239" y="5958901"/>
              <a:ext cx="731773" cy="107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A6F49-F8D5-472B-A3F9-842214E0EF31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10077866" y="5958901"/>
              <a:ext cx="740583" cy="96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65E72C-4F9A-4EE5-9CAF-3DAEC3049635}"/>
                </a:ext>
              </a:extLst>
            </p:cNvPr>
            <p:cNvCxnSpPr>
              <a:cxnSpLocks/>
              <a:stCxn id="47" idx="0"/>
              <a:endCxn id="46" idx="2"/>
            </p:cNvCxnSpPr>
            <p:nvPr/>
          </p:nvCxnSpPr>
          <p:spPr>
            <a:xfrm flipV="1">
              <a:off x="10818449" y="5535940"/>
              <a:ext cx="0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9C0B69-3DD4-44A5-B5F6-635648DC2EBA}"/>
                </a:ext>
              </a:extLst>
            </p:cNvPr>
            <p:cNvCxnSpPr>
              <a:cxnSpLocks/>
              <a:stCxn id="43" idx="2"/>
              <a:endCxn id="48" idx="0"/>
            </p:cNvCxnSpPr>
            <p:nvPr/>
          </p:nvCxnSpPr>
          <p:spPr>
            <a:xfrm flipH="1">
              <a:off x="8135239" y="5535940"/>
              <a:ext cx="1141" cy="14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F566B2-C280-45CE-9B79-A96BBBC5391C}"/>
                </a:ext>
              </a:extLst>
            </p:cNvPr>
            <p:cNvSpPr/>
            <p:nvPr/>
          </p:nvSpPr>
          <p:spPr>
            <a:xfrm>
              <a:off x="7484694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99BCC1-D8CE-4C2B-8C7A-98A449FF9610}"/>
                </a:ext>
              </a:extLst>
            </p:cNvPr>
            <p:cNvSpPr/>
            <p:nvPr/>
          </p:nvSpPr>
          <p:spPr>
            <a:xfrm>
              <a:off x="10166763" y="5222740"/>
              <a:ext cx="1303371" cy="3132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98612D-6469-4E78-9545-94CD5DB85CC0}"/>
                </a:ext>
              </a:extLst>
            </p:cNvPr>
            <p:cNvSpPr/>
            <p:nvPr/>
          </p:nvSpPr>
          <p:spPr>
            <a:xfrm>
              <a:off x="1041902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9E5D08-FFBE-4836-AB24-37ED76F4A6B7}"/>
                </a:ext>
              </a:extLst>
            </p:cNvPr>
            <p:cNvSpPr/>
            <p:nvPr/>
          </p:nvSpPr>
          <p:spPr>
            <a:xfrm>
              <a:off x="7735818" y="5685301"/>
              <a:ext cx="798841" cy="273600"/>
            </a:xfrm>
            <a:prstGeom prst="rect">
              <a:avLst/>
            </a:prstGeom>
            <a:solidFill>
              <a:srgbClr val="FCF600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5AFA066-34E9-4089-AB96-3364BAB2E093}"/>
              </a:ext>
            </a:extLst>
          </p:cNvPr>
          <p:cNvGrpSpPr/>
          <p:nvPr/>
        </p:nvGrpSpPr>
        <p:grpSpPr>
          <a:xfrm>
            <a:off x="7315827" y="4361232"/>
            <a:ext cx="2478449" cy="581899"/>
            <a:chOff x="7315827" y="4265982"/>
            <a:chExt cx="2478449" cy="5818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FDC322-5BFB-4096-9F0F-ABA0AF685FC3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9340041" y="4624589"/>
              <a:ext cx="0" cy="223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C8B378-2F83-44F4-A3EA-846311B51DCC}"/>
                </a:ext>
              </a:extLst>
            </p:cNvPr>
            <p:cNvGrpSpPr/>
            <p:nvPr/>
          </p:nvGrpSpPr>
          <p:grpSpPr>
            <a:xfrm>
              <a:off x="7315827" y="4265982"/>
              <a:ext cx="2478449" cy="382513"/>
              <a:chOff x="7461812" y="4570783"/>
              <a:chExt cx="2478449" cy="38251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FBC5BB0-AFE3-4702-9050-C96321237208}"/>
                  </a:ext>
                </a:extLst>
              </p:cNvPr>
              <p:cNvSpPr/>
              <p:nvPr/>
            </p:nvSpPr>
            <p:spPr>
              <a:xfrm>
                <a:off x="7461812" y="4570783"/>
                <a:ext cx="1355732" cy="38251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3442ABE-BB53-4213-8C2A-B9AD6B0842AC}"/>
                  </a:ext>
                </a:extLst>
              </p:cNvPr>
              <p:cNvSpPr/>
              <p:nvPr/>
            </p:nvSpPr>
            <p:spPr>
              <a:xfrm>
                <a:off x="9031791" y="4594690"/>
                <a:ext cx="908470" cy="334700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324EB4-1498-40FC-91A2-181E36CA7153}"/>
                </a:ext>
              </a:extLst>
            </p:cNvPr>
            <p:cNvCxnSpPr>
              <a:cxnSpLocks/>
              <a:stCxn id="54" idx="1"/>
              <a:endCxn id="53" idx="3"/>
            </p:cNvCxnSpPr>
            <p:nvPr/>
          </p:nvCxnSpPr>
          <p:spPr>
            <a:xfrm flipH="1">
              <a:off x="8671559" y="4457239"/>
              <a:ext cx="2142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37228C-D4C2-4135-B477-47E90130ABB7}"/>
              </a:ext>
            </a:extLst>
          </p:cNvPr>
          <p:cNvGrpSpPr/>
          <p:nvPr/>
        </p:nvGrpSpPr>
        <p:grpSpPr>
          <a:xfrm>
            <a:off x="8734599" y="4871213"/>
            <a:ext cx="1210854" cy="1161727"/>
            <a:chOff x="8734599" y="4775963"/>
            <a:chExt cx="1210854" cy="116172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7607678-F35D-4173-8188-F537D2F8FC2C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9340040" y="5088793"/>
              <a:ext cx="1" cy="1546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D24CCE8-6D3A-4A94-9FF2-F70E50AAF4A1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9340026" y="5517216"/>
              <a:ext cx="14" cy="10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90A55E-3F45-47B3-9C7A-7ACE4F16D3DB}"/>
                </a:ext>
              </a:extLst>
            </p:cNvPr>
            <p:cNvSpPr/>
            <p:nvPr/>
          </p:nvSpPr>
          <p:spPr>
            <a:xfrm>
              <a:off x="8742495" y="4775963"/>
              <a:ext cx="1195091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16FA720-39F9-478F-B2E1-04D4B979537D}"/>
                </a:ext>
              </a:extLst>
            </p:cNvPr>
            <p:cNvSpPr/>
            <p:nvPr/>
          </p:nvSpPr>
          <p:spPr>
            <a:xfrm>
              <a:off x="8968554" y="5243489"/>
              <a:ext cx="742971" cy="273727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5646F2-B482-4705-9750-8321F708AD43}"/>
                </a:ext>
              </a:extLst>
            </p:cNvPr>
            <p:cNvSpPr/>
            <p:nvPr/>
          </p:nvSpPr>
          <p:spPr>
            <a:xfrm>
              <a:off x="8734599" y="5624860"/>
              <a:ext cx="1210854" cy="312830"/>
            </a:xfrm>
            <a:prstGeom prst="rect">
              <a:avLst/>
            </a:prstGeom>
            <a:solidFill>
              <a:srgbClr val="2979C9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78F8E57-9035-4398-B0FF-D54DECFBF040}"/>
              </a:ext>
            </a:extLst>
          </p:cNvPr>
          <p:cNvSpPr/>
          <p:nvPr/>
        </p:nvSpPr>
        <p:spPr>
          <a:xfrm>
            <a:off x="8734585" y="5718391"/>
            <a:ext cx="1210854" cy="312830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13AC4FD-5D65-46ED-BE00-020744D48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05" y="1442247"/>
            <a:ext cx="2700094" cy="276120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A431397-CBCD-4C3A-8F65-49D901114581}"/>
              </a:ext>
            </a:extLst>
          </p:cNvPr>
          <p:cNvGrpSpPr/>
          <p:nvPr/>
        </p:nvGrpSpPr>
        <p:grpSpPr>
          <a:xfrm>
            <a:off x="2098443" y="5970785"/>
            <a:ext cx="4252852" cy="385566"/>
            <a:chOff x="2009997" y="5970785"/>
            <a:chExt cx="4252852" cy="38556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7802DF2-0848-431F-920E-2832FD1ED12F}"/>
                </a:ext>
              </a:extLst>
            </p:cNvPr>
            <p:cNvSpPr/>
            <p:nvPr/>
          </p:nvSpPr>
          <p:spPr>
            <a:xfrm>
              <a:off x="4891617" y="5970785"/>
              <a:ext cx="1371232" cy="3825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Chair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0CC6DA2-FD9C-476E-B394-94D6741F82C6}"/>
                </a:ext>
              </a:extLst>
            </p:cNvPr>
            <p:cNvSpPr/>
            <p:nvPr/>
          </p:nvSpPr>
          <p:spPr>
            <a:xfrm>
              <a:off x="2009997" y="5973838"/>
              <a:ext cx="1482240" cy="38251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  <a:endParaRPr lang="en-US" sz="10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E4C29C5-B9D3-4379-9321-8C40B3B83B17}"/>
                </a:ext>
              </a:extLst>
            </p:cNvPr>
            <p:cNvCxnSpPr>
              <a:cxnSpLocks/>
              <a:stCxn id="82" idx="1"/>
              <a:endCxn id="83" idx="3"/>
            </p:cNvCxnSpPr>
            <p:nvPr/>
          </p:nvCxnSpPr>
          <p:spPr>
            <a:xfrm flipH="1">
              <a:off x="3492222" y="6162042"/>
              <a:ext cx="24547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30527EA-3637-47C1-B977-EE8E82E84D93}"/>
                </a:ext>
              </a:extLst>
            </p:cNvPr>
            <p:cNvCxnSpPr>
              <a:cxnSpLocks/>
              <a:stCxn id="82" idx="3"/>
              <a:endCxn id="78" idx="1"/>
            </p:cNvCxnSpPr>
            <p:nvPr/>
          </p:nvCxnSpPr>
          <p:spPr>
            <a:xfrm>
              <a:off x="4646162" y="6162042"/>
              <a:ext cx="2454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EB6594-7773-4F82-925B-DE4E41FFC876}"/>
                </a:ext>
              </a:extLst>
            </p:cNvPr>
            <p:cNvSpPr/>
            <p:nvPr/>
          </p:nvSpPr>
          <p:spPr>
            <a:xfrm>
              <a:off x="3737692" y="5994692"/>
              <a:ext cx="908470" cy="3347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near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F10F2A67-707F-456A-819D-47430FA62367}"/>
              </a:ext>
            </a:extLst>
          </p:cNvPr>
          <p:cNvSpPr/>
          <p:nvPr/>
        </p:nvSpPr>
        <p:spPr>
          <a:xfrm>
            <a:off x="2098428" y="5970786"/>
            <a:ext cx="1482240" cy="382513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  <a:endParaRPr lang="en-US" sz="1000" dirty="0">
              <a:solidFill>
                <a:schemeClr val="tx1"/>
              </a:solidFill>
              <a:latin typeface="Adobe Clean" panose="020B05030204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6D662-FCBE-4936-B27F-F9695AA34C0F}"/>
              </a:ext>
            </a:extLst>
          </p:cNvPr>
          <p:cNvGrpSpPr/>
          <p:nvPr/>
        </p:nvGrpSpPr>
        <p:grpSpPr>
          <a:xfrm>
            <a:off x="814034" y="4580263"/>
            <a:ext cx="4021894" cy="1400252"/>
            <a:chOff x="814034" y="4580263"/>
            <a:chExt cx="4021894" cy="14002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FB3B679-F11E-4789-B0C7-5D7CDC97D258}"/>
                </a:ext>
              </a:extLst>
            </p:cNvPr>
            <p:cNvGrpSpPr/>
            <p:nvPr/>
          </p:nvGrpSpPr>
          <p:grpSpPr>
            <a:xfrm>
              <a:off x="850488" y="5094993"/>
              <a:ext cx="3985440" cy="885522"/>
              <a:chOff x="7484694" y="5222740"/>
              <a:chExt cx="3985440" cy="885522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9CD4E8B-B688-43B7-9BB0-0F39E9DC2F82}"/>
                  </a:ext>
                </a:extLst>
              </p:cNvPr>
              <p:cNvCxnSpPr>
                <a:cxnSpLocks/>
                <a:endCxn id="92" idx="2"/>
              </p:cNvCxnSpPr>
              <p:nvPr/>
            </p:nvCxnSpPr>
            <p:spPr>
              <a:xfrm flipH="1" flipV="1">
                <a:off x="8135239" y="5958901"/>
                <a:ext cx="596665" cy="14936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3EBF37D-5A39-4591-83FB-8D779BBB75F3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 flipV="1">
                <a:off x="10205903" y="5958901"/>
                <a:ext cx="612546" cy="1172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173B32A-FB44-4A29-BB8C-A3342D9AC5E5}"/>
                  </a:ext>
                </a:extLst>
              </p:cNvPr>
              <p:cNvCxnSpPr>
                <a:cxnSpLocks/>
                <a:stCxn id="91" idx="0"/>
                <a:endCxn id="90" idx="2"/>
              </p:cNvCxnSpPr>
              <p:nvPr/>
            </p:nvCxnSpPr>
            <p:spPr>
              <a:xfrm flipV="1">
                <a:off x="10818449" y="5535940"/>
                <a:ext cx="0" cy="14936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C5D84C1-81A6-494F-94CE-FE35D18EA524}"/>
                  </a:ext>
                </a:extLst>
              </p:cNvPr>
              <p:cNvCxnSpPr>
                <a:cxnSpLocks/>
                <a:stCxn id="89" idx="2"/>
                <a:endCxn id="92" idx="0"/>
              </p:cNvCxnSpPr>
              <p:nvPr/>
            </p:nvCxnSpPr>
            <p:spPr>
              <a:xfrm flipH="1">
                <a:off x="8135239" y="5535940"/>
                <a:ext cx="1141" cy="14936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56B0BFC-2B0A-4FCC-AC1A-1BBC0E6EF630}"/>
                  </a:ext>
                </a:extLst>
              </p:cNvPr>
              <p:cNvSpPr/>
              <p:nvPr/>
            </p:nvSpPr>
            <p:spPr>
              <a:xfrm>
                <a:off x="7484694" y="5222740"/>
                <a:ext cx="1303371" cy="313200"/>
              </a:xfrm>
              <a:prstGeom prst="rect">
                <a:avLst/>
              </a:prstGeom>
              <a:solidFill>
                <a:srgbClr val="FCF600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Mouse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CB28E66-014E-4A66-996F-3F224D606577}"/>
                  </a:ext>
                </a:extLst>
              </p:cNvPr>
              <p:cNvSpPr/>
              <p:nvPr/>
            </p:nvSpPr>
            <p:spPr>
              <a:xfrm>
                <a:off x="10166763" y="5222740"/>
                <a:ext cx="1303371" cy="313200"/>
              </a:xfrm>
              <a:prstGeom prst="rect">
                <a:avLst/>
              </a:prstGeom>
              <a:solidFill>
                <a:srgbClr val="FCF600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Keyboard</a:t>
                </a:r>
                <a:endParaRPr lang="en-US" sz="10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9875B67-1CAB-4A02-B69A-0BAA7B2CB5B9}"/>
                  </a:ext>
                </a:extLst>
              </p:cNvPr>
              <p:cNvSpPr/>
              <p:nvPr/>
            </p:nvSpPr>
            <p:spPr>
              <a:xfrm>
                <a:off x="10419028" y="5685301"/>
                <a:ext cx="798841" cy="273600"/>
              </a:xfrm>
              <a:prstGeom prst="rect">
                <a:avLst/>
              </a:prstGeom>
              <a:solidFill>
                <a:srgbClr val="FCF600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on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12EBADD-755B-42DA-9F68-F56F13452FE2}"/>
                  </a:ext>
                </a:extLst>
              </p:cNvPr>
              <p:cNvSpPr/>
              <p:nvPr/>
            </p:nvSpPr>
            <p:spPr>
              <a:xfrm>
                <a:off x="7735818" y="5685301"/>
                <a:ext cx="798841" cy="273600"/>
              </a:xfrm>
              <a:prstGeom prst="rect">
                <a:avLst/>
              </a:prstGeom>
              <a:solidFill>
                <a:srgbClr val="FCF600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on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E38B883-15A9-4F85-BBA3-432E18E3B813}"/>
                </a:ext>
              </a:extLst>
            </p:cNvPr>
            <p:cNvGrpSpPr/>
            <p:nvPr/>
          </p:nvGrpSpPr>
          <p:grpSpPr>
            <a:xfrm>
              <a:off x="814034" y="4580263"/>
              <a:ext cx="2478449" cy="581899"/>
              <a:chOff x="7315827" y="4265982"/>
              <a:chExt cx="2478449" cy="581899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41E5D72-789A-435F-BA33-B1D72F2B0ED6}"/>
                  </a:ext>
                </a:extLst>
              </p:cNvPr>
              <p:cNvCxnSpPr>
                <a:cxnSpLocks/>
                <a:stCxn id="98" idx="2"/>
              </p:cNvCxnSpPr>
              <p:nvPr/>
            </p:nvCxnSpPr>
            <p:spPr>
              <a:xfrm>
                <a:off x="9340041" y="4624589"/>
                <a:ext cx="0" cy="2232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8D704F4-D3A5-4115-A415-23D377F85F2B}"/>
                  </a:ext>
                </a:extLst>
              </p:cNvPr>
              <p:cNvGrpSpPr/>
              <p:nvPr/>
            </p:nvGrpSpPr>
            <p:grpSpPr>
              <a:xfrm>
                <a:off x="7315827" y="4265982"/>
                <a:ext cx="2478449" cy="382513"/>
                <a:chOff x="7461812" y="4570783"/>
                <a:chExt cx="2478449" cy="38251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BEFF139-A99F-4EB7-A95C-25EAAFAC16E3}"/>
                    </a:ext>
                  </a:extLst>
                </p:cNvPr>
                <p:cNvSpPr/>
                <p:nvPr/>
              </p:nvSpPr>
              <p:spPr>
                <a:xfrm>
                  <a:off x="7461812" y="4570783"/>
                  <a:ext cx="1355732" cy="382513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Lamp</a:t>
                  </a:r>
                  <a:endParaRPr lang="en-US" sz="1000" dirty="0">
                    <a:solidFill>
                      <a:schemeClr val="tx1"/>
                    </a:solidFill>
                    <a:latin typeface="Adobe Clean" panose="020B050302040402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5CF8B20-5BF3-4070-B597-B3C292BD94E7}"/>
                    </a:ext>
                  </a:extLst>
                </p:cNvPr>
                <p:cNvSpPr/>
                <p:nvPr/>
              </p:nvSpPr>
              <p:spPr>
                <a:xfrm>
                  <a:off x="9031791" y="4594690"/>
                  <a:ext cx="908470" cy="334700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67"/>
                  <a:r>
                    <a:rPr lang="en-US" dirty="0">
                      <a:solidFill>
                        <a:schemeClr val="tx1"/>
                      </a:solidFill>
                      <a:latin typeface="Adobe Clean" panose="020B0503020404020204" pitchFamily="34" charset="0"/>
                    </a:rPr>
                    <a:t>left of</a:t>
                  </a:r>
                </a:p>
              </p:txBody>
            </p:sp>
          </p:grp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B51E423-1443-4B77-B5C5-10793F2E2941}"/>
                  </a:ext>
                </a:extLst>
              </p:cNvPr>
              <p:cNvCxnSpPr>
                <a:cxnSpLocks/>
                <a:stCxn id="98" idx="1"/>
                <a:endCxn id="97" idx="3"/>
              </p:cNvCxnSpPr>
              <p:nvPr/>
            </p:nvCxnSpPr>
            <p:spPr>
              <a:xfrm flipH="1">
                <a:off x="8671559" y="4457239"/>
                <a:ext cx="21424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D340DDA-F89C-4D48-B3D2-67482975121A}"/>
                </a:ext>
              </a:extLst>
            </p:cNvPr>
            <p:cNvGrpSpPr/>
            <p:nvPr/>
          </p:nvGrpSpPr>
          <p:grpSpPr>
            <a:xfrm>
              <a:off x="2237532" y="5092009"/>
              <a:ext cx="1195091" cy="878777"/>
              <a:chOff x="8742495" y="4734867"/>
              <a:chExt cx="1195091" cy="878777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6C608FF-A277-4CAA-85AD-165AC606011A}"/>
                  </a:ext>
                </a:extLst>
              </p:cNvPr>
              <p:cNvCxnSpPr>
                <a:cxnSpLocks/>
                <a:stCxn id="103" idx="0"/>
                <a:endCxn id="102" idx="2"/>
              </p:cNvCxnSpPr>
              <p:nvPr/>
            </p:nvCxnSpPr>
            <p:spPr>
              <a:xfrm flipV="1">
                <a:off x="9340040" y="5047697"/>
                <a:ext cx="1" cy="1546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B872C9D-0E8F-44E6-8E85-2B617919E537}"/>
                  </a:ext>
                </a:extLst>
              </p:cNvPr>
              <p:cNvCxnSpPr>
                <a:cxnSpLocks/>
                <a:stCxn id="83" idx="0"/>
                <a:endCxn id="103" idx="2"/>
              </p:cNvCxnSpPr>
              <p:nvPr/>
            </p:nvCxnSpPr>
            <p:spPr>
              <a:xfrm flipH="1" flipV="1">
                <a:off x="9340040" y="5476120"/>
                <a:ext cx="4471" cy="1375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956A585-1F4E-43C6-A07D-985C85D7A1F7}"/>
                  </a:ext>
                </a:extLst>
              </p:cNvPr>
              <p:cNvSpPr/>
              <p:nvPr/>
            </p:nvSpPr>
            <p:spPr>
              <a:xfrm>
                <a:off x="8742495" y="4734867"/>
                <a:ext cx="1195091" cy="312830"/>
              </a:xfrm>
              <a:prstGeom prst="rect">
                <a:avLst/>
              </a:prstGeom>
              <a:solidFill>
                <a:srgbClr val="2979C9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Monitor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1B48D06-EE27-49F1-94FA-E93401D47267}"/>
                  </a:ext>
                </a:extLst>
              </p:cNvPr>
              <p:cNvSpPr/>
              <p:nvPr/>
            </p:nvSpPr>
            <p:spPr>
              <a:xfrm>
                <a:off x="8968554" y="5202393"/>
                <a:ext cx="742971" cy="273727"/>
              </a:xfrm>
              <a:prstGeom prst="rect">
                <a:avLst/>
              </a:prstGeom>
              <a:solidFill>
                <a:srgbClr val="2979C9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90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42708 0.02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4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6435EC-62C6-4E2A-AB98-9D0AD09C51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1105670" cy="3893354"/>
          </a:xfrm>
        </p:spPr>
        <p:txBody>
          <a:bodyPr/>
          <a:lstStyle/>
          <a:p>
            <a:r>
              <a:rPr lang="en-CA" dirty="0"/>
              <a:t>Retrieve and accommodate </a:t>
            </a:r>
            <a:r>
              <a:rPr lang="en-CA" dirty="0">
                <a:solidFill>
                  <a:srgbClr val="FF6600"/>
                </a:solidFill>
              </a:rPr>
              <a:t>active</a:t>
            </a:r>
            <a:r>
              <a:rPr lang="en-CA" dirty="0"/>
              <a:t> objects</a:t>
            </a:r>
          </a:p>
          <a:p>
            <a:r>
              <a:rPr lang="en-CA" dirty="0"/>
              <a:t>Synthesize new active objects based on relational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E50B1-1F0B-415B-A458-F6150754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Apply group 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9634-7D50-447C-8060-EAB4BA785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563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5B411-1B82-4961-A789-B3894F18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23" y="2648821"/>
            <a:ext cx="3098719" cy="27072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BC82A-9150-4D26-8DCE-A7C81471D62C}"/>
              </a:ext>
            </a:extLst>
          </p:cNvPr>
          <p:cNvGrpSpPr/>
          <p:nvPr/>
        </p:nvGrpSpPr>
        <p:grpSpPr>
          <a:xfrm>
            <a:off x="1933799" y="5358549"/>
            <a:ext cx="3332017" cy="1156902"/>
            <a:chOff x="475732" y="5441638"/>
            <a:chExt cx="3332017" cy="115690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3F9BDF-0A7F-4E5E-AF3C-CC572638A165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H="1" flipV="1">
              <a:off x="941458" y="6289633"/>
              <a:ext cx="507383" cy="92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0320C9-4FB4-4DC3-AE4E-3F07469BD901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253057" y="6289633"/>
              <a:ext cx="507384" cy="92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DAFB5A-30EF-4A0F-BB79-EE458F3367BB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2760440" y="6002902"/>
              <a:ext cx="0" cy="1012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98D6A7-7BDA-4F78-9340-9A2CB6610326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941458" y="6002902"/>
              <a:ext cx="773" cy="1012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EDEEB3-DB0F-402C-8C0F-95E2071B7F3F}"/>
                </a:ext>
              </a:extLst>
            </p:cNvPr>
            <p:cNvSpPr/>
            <p:nvPr/>
          </p:nvSpPr>
          <p:spPr>
            <a:xfrm>
              <a:off x="500445" y="5790580"/>
              <a:ext cx="883572" cy="2123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Mouse</a:t>
              </a:r>
              <a:endParaRPr lang="en-US" sz="7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7C5F95-7939-4A79-8C35-35B476F55B59}"/>
                </a:ext>
              </a:extLst>
            </p:cNvPr>
            <p:cNvSpPr/>
            <p:nvPr/>
          </p:nvSpPr>
          <p:spPr>
            <a:xfrm>
              <a:off x="2318654" y="5790580"/>
              <a:ext cx="883572" cy="2123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Keyboard</a:t>
              </a:r>
              <a:endParaRPr lang="en-US" sz="700" dirty="0">
                <a:solidFill>
                  <a:schemeClr val="tx1"/>
                </a:solidFill>
                <a:latin typeface="Adobe Clean" panose="020B05030204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191F2A-F79F-4CDC-92AA-A09A81C236EA}"/>
                </a:ext>
              </a:extLst>
            </p:cNvPr>
            <p:cNvSpPr/>
            <p:nvPr/>
          </p:nvSpPr>
          <p:spPr>
            <a:xfrm>
              <a:off x="2489668" y="6104156"/>
              <a:ext cx="541545" cy="185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E80782-308C-4223-A3C3-A2991B2D3478}"/>
                </a:ext>
              </a:extLst>
            </p:cNvPr>
            <p:cNvSpPr/>
            <p:nvPr/>
          </p:nvSpPr>
          <p:spPr>
            <a:xfrm>
              <a:off x="670685" y="6104156"/>
              <a:ext cx="541545" cy="18547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B327E6-E44B-4906-8567-4A95E97FA2DE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1847973" y="5684742"/>
              <a:ext cx="0" cy="151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B50E9-DE32-4F26-A6F6-B48F52CD80D2}"/>
                </a:ext>
              </a:extLst>
            </p:cNvPr>
            <p:cNvGrpSpPr/>
            <p:nvPr/>
          </p:nvGrpSpPr>
          <p:grpSpPr>
            <a:xfrm>
              <a:off x="475732" y="5441638"/>
              <a:ext cx="1680173" cy="259310"/>
              <a:chOff x="7461812" y="4570783"/>
              <a:chExt cx="2478449" cy="38251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598F50-D8CA-471F-ADE1-B711DA4417A5}"/>
                  </a:ext>
                </a:extLst>
              </p:cNvPr>
              <p:cNvSpPr/>
              <p:nvPr/>
            </p:nvSpPr>
            <p:spPr>
              <a:xfrm>
                <a:off x="7461812" y="4570783"/>
                <a:ext cx="1355732" cy="38251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Lamp</a:t>
                </a:r>
                <a:endParaRPr lang="en-US" sz="7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F06DD4E-655C-4314-B638-C459419679BC}"/>
                  </a:ext>
                </a:extLst>
              </p:cNvPr>
              <p:cNvSpPr/>
              <p:nvPr/>
            </p:nvSpPr>
            <p:spPr>
              <a:xfrm>
                <a:off x="9031791" y="4594690"/>
                <a:ext cx="908470" cy="3347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r>
                  <a:rPr lang="en-US" sz="1200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Left of</a:t>
                </a: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4BE3AB-D98A-4F90-8528-78A4698D48A5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>
              <a:off x="1394800" y="5571294"/>
              <a:ext cx="1452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E5DDB5-D363-4EBD-AC99-CE838EF6FDE1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1847972" y="5999432"/>
              <a:ext cx="1" cy="104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AFA39D-90FA-46D8-BFF8-F1FE7FAECF8C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V="1">
              <a:off x="1847963" y="6289865"/>
              <a:ext cx="9" cy="96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919A7B-26E1-459E-8EAB-7969158661CE}"/>
                </a:ext>
              </a:extLst>
            </p:cNvPr>
            <p:cNvSpPr/>
            <p:nvPr/>
          </p:nvSpPr>
          <p:spPr>
            <a:xfrm>
              <a:off x="1442889" y="5787361"/>
              <a:ext cx="810168" cy="2120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Monitor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D07C6E-19E4-4140-A811-572C3D4B3DFD}"/>
                </a:ext>
              </a:extLst>
            </p:cNvPr>
            <p:cNvSpPr/>
            <p:nvPr/>
          </p:nvSpPr>
          <p:spPr>
            <a:xfrm>
              <a:off x="1596137" y="6104302"/>
              <a:ext cx="503670" cy="1855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A6107C-0069-44F3-B67A-A99570840A98}"/>
                </a:ext>
              </a:extLst>
            </p:cNvPr>
            <p:cNvSpPr/>
            <p:nvPr/>
          </p:nvSpPr>
          <p:spPr>
            <a:xfrm>
              <a:off x="1437536" y="6386469"/>
              <a:ext cx="820854" cy="2120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Desk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9EBF77-67B8-4BD9-B15B-E62691F2BA5E}"/>
                </a:ext>
              </a:extLst>
            </p:cNvPr>
            <p:cNvSpPr/>
            <p:nvPr/>
          </p:nvSpPr>
          <p:spPr>
            <a:xfrm>
              <a:off x="2370807" y="6399723"/>
              <a:ext cx="503670" cy="1855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near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73340D-CE7C-4A75-9C9B-FB34384C6093}"/>
                </a:ext>
              </a:extLst>
            </p:cNvPr>
            <p:cNvSpPr/>
            <p:nvPr/>
          </p:nvSpPr>
          <p:spPr>
            <a:xfrm>
              <a:off x="2986895" y="6386469"/>
              <a:ext cx="820854" cy="21207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dobe Clean" panose="020B0503020404020204" pitchFamily="34" charset="0"/>
                </a:rPr>
                <a:t>Chair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4E40C6-0A04-4BA1-BCCE-BC1954106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8390" y="6492504"/>
              <a:ext cx="11241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13D2BB-53A3-498E-839E-56D484865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4477" y="6492504"/>
              <a:ext cx="1124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0DBBAB-15DA-442F-BCF9-5ECCA0B60FF5}"/>
              </a:ext>
            </a:extLst>
          </p:cNvPr>
          <p:cNvSpPr txBox="1"/>
          <p:nvPr/>
        </p:nvSpPr>
        <p:spPr>
          <a:xfrm>
            <a:off x="7880528" y="5473868"/>
            <a:ext cx="2300250" cy="36933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Open Sans" panose="020B0606030504020204"/>
              </a:rPr>
              <a:t>The desk is messy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98DD14-3423-420C-ADF7-92B3315E0895}"/>
              </a:ext>
            </a:extLst>
          </p:cNvPr>
          <p:cNvGrpSpPr/>
          <p:nvPr/>
        </p:nvGrpSpPr>
        <p:grpSpPr>
          <a:xfrm>
            <a:off x="8147656" y="6071412"/>
            <a:ext cx="1809210" cy="322737"/>
            <a:chOff x="7117007" y="6234760"/>
            <a:chExt cx="1809210" cy="32273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F628E4-549A-46BB-AB1B-FC91F410C4A8}"/>
                </a:ext>
              </a:extLst>
            </p:cNvPr>
            <p:cNvGrpSpPr/>
            <p:nvPr/>
          </p:nvGrpSpPr>
          <p:grpSpPr>
            <a:xfrm>
              <a:off x="7117007" y="6234760"/>
              <a:ext cx="1809210" cy="322737"/>
              <a:chOff x="5125891" y="6046614"/>
              <a:chExt cx="2250289" cy="4014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05C2C4A-7CF0-41C1-8C40-94A33FEA9384}"/>
                  </a:ext>
                </a:extLst>
              </p:cNvPr>
              <p:cNvSpPr/>
              <p:nvPr/>
            </p:nvSpPr>
            <p:spPr>
              <a:xfrm>
                <a:off x="6428529" y="6063146"/>
                <a:ext cx="947651" cy="3714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Desk</a:t>
                </a:r>
                <a:endParaRPr lang="en-US" sz="12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743CE4D-2178-4412-9947-D9DFE1E27B5A}"/>
                  </a:ext>
                </a:extLst>
              </p:cNvPr>
              <p:cNvSpPr/>
              <p:nvPr/>
            </p:nvSpPr>
            <p:spPr>
              <a:xfrm>
                <a:off x="5125891" y="6046614"/>
                <a:ext cx="995170" cy="4014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dobe Clean" panose="020B0503020404020204" pitchFamily="34" charset="0"/>
                  </a:rPr>
                  <a:t>Messy</a:t>
                </a:r>
                <a:endParaRPr lang="en-US" sz="1200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AB3D7F-E144-4C25-8789-819F7DE00F5D}"/>
                </a:ext>
              </a:extLst>
            </p:cNvPr>
            <p:cNvCxnSpPr>
              <a:cxnSpLocks/>
              <a:stCxn id="33" idx="1"/>
              <a:endCxn id="36" idx="3"/>
            </p:cNvCxnSpPr>
            <p:nvPr/>
          </p:nvCxnSpPr>
          <p:spPr>
            <a:xfrm flipH="1" flipV="1">
              <a:off x="7917114" y="6396129"/>
              <a:ext cx="247201" cy="12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E1F5C11-C5C7-4F0C-9924-BAE22E04FA6B}"/>
              </a:ext>
            </a:extLst>
          </p:cNvPr>
          <p:cNvSpPr/>
          <p:nvPr/>
        </p:nvSpPr>
        <p:spPr>
          <a:xfrm>
            <a:off x="9194964" y="6082543"/>
            <a:ext cx="761902" cy="298666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  <a:endParaRPr lang="en-US" sz="1200" dirty="0">
              <a:solidFill>
                <a:schemeClr val="tx1"/>
              </a:solidFill>
              <a:latin typeface="Adobe Clean" panose="020B05030204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B2C582-45C7-44E7-BF01-D95C477C50FC}"/>
              </a:ext>
            </a:extLst>
          </p:cNvPr>
          <p:cNvSpPr/>
          <p:nvPr/>
        </p:nvSpPr>
        <p:spPr>
          <a:xfrm>
            <a:off x="2894793" y="6302214"/>
            <a:ext cx="820854" cy="212071"/>
          </a:xfrm>
          <a:prstGeom prst="rect">
            <a:avLst/>
          </a:prstGeom>
          <a:solidFill>
            <a:srgbClr val="BA5252"/>
          </a:solidFill>
          <a:ln w="1905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Clean" panose="020B0503020404020204" pitchFamily="34" charset="0"/>
              </a:rPr>
              <a:t>Desk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86C6164-AEBA-4A07-B841-85FACACCC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72" y="2587979"/>
            <a:ext cx="2952383" cy="2606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CC8716B-8431-4002-BBD4-613BDD23EAD1}"/>
              </a:ext>
            </a:extLst>
          </p:cNvPr>
          <p:cNvSpPr/>
          <p:nvPr/>
        </p:nvSpPr>
        <p:spPr>
          <a:xfrm>
            <a:off x="5173887" y="3594266"/>
            <a:ext cx="231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 err="1">
                <a:latin typeface="Open Sans" panose="020B0606030504020204"/>
              </a:rPr>
              <a:t>Rel</a:t>
            </a:r>
            <a:r>
              <a:rPr lang="en-CA" sz="2400" i="1" dirty="0">
                <a:latin typeface="Open Sans" panose="020B0606030504020204"/>
              </a:rPr>
              <a:t>(</a:t>
            </a:r>
            <a:r>
              <a:rPr lang="en-CA" sz="2400" i="1" dirty="0">
                <a:solidFill>
                  <a:srgbClr val="0033CC"/>
                </a:solidFill>
                <a:latin typeface="Open Sans" panose="020B0606030504020204"/>
              </a:rPr>
              <a:t>desk</a:t>
            </a:r>
            <a:r>
              <a:rPr lang="en-CA" sz="2400" i="1" dirty="0">
                <a:latin typeface="Open Sans" panose="020B0606030504020204"/>
              </a:rPr>
              <a:t>, </a:t>
            </a:r>
            <a:r>
              <a:rPr lang="en-CA" sz="2400" i="1" dirty="0">
                <a:solidFill>
                  <a:srgbClr val="00B050"/>
                </a:solidFill>
                <a:latin typeface="Open Sans" panose="020B0606030504020204"/>
              </a:rPr>
              <a:t>messy</a:t>
            </a:r>
            <a:r>
              <a:rPr lang="en-CA" sz="2400" i="1" dirty="0">
                <a:latin typeface="Open Sans" panose="020B0606030504020204"/>
              </a:rPr>
              <a:t>)</a:t>
            </a:r>
            <a:endParaRPr lang="en-CA" sz="2400" dirty="0">
              <a:latin typeface="Open Sans" panose="020B0606030504020204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3EB9ED1-286E-4B30-A67D-10BA698E386D}"/>
              </a:ext>
            </a:extLst>
          </p:cNvPr>
          <p:cNvSpPr/>
          <p:nvPr/>
        </p:nvSpPr>
        <p:spPr>
          <a:xfrm>
            <a:off x="5730135" y="4062612"/>
            <a:ext cx="970773" cy="53139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797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6" grpId="0" animBg="1"/>
      <p:bldP spid="47" grpId="0" animBg="1"/>
      <p:bldP spid="38" grpId="0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B5A68-FF57-4100-958E-79E3D1B4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55" y="2024368"/>
            <a:ext cx="6003045" cy="390219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740DE4-4469-4E04-88A3-8D4B60F738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8385629" cy="3893354"/>
          </a:xfrm>
        </p:spPr>
        <p:txBody>
          <a:bodyPr/>
          <a:lstStyle/>
          <a:p>
            <a:r>
              <a:rPr lang="en-CA" dirty="0"/>
              <a:t>Consider </a:t>
            </a:r>
            <a:r>
              <a:rPr lang="en-CA" dirty="0">
                <a:solidFill>
                  <a:srgbClr val="0033CC"/>
                </a:solidFill>
              </a:rPr>
              <a:t>ambiguity</a:t>
            </a:r>
            <a:r>
              <a:rPr lang="en-CA" dirty="0"/>
              <a:t> in natural language</a:t>
            </a:r>
          </a:p>
          <a:p>
            <a:pPr lvl="1"/>
            <a:r>
              <a:rPr lang="en-CA" dirty="0"/>
              <a:t>Show several possible scene arrangements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Unknown object </a:t>
            </a:r>
            <a:br>
              <a:rPr lang="en-CA" dirty="0"/>
            </a:br>
            <a:r>
              <a:rPr lang="en-CA" dirty="0"/>
              <a:t>or relation types</a:t>
            </a:r>
          </a:p>
          <a:p>
            <a:pPr lvl="1"/>
            <a:r>
              <a:rPr lang="en-CA" dirty="0"/>
              <a:t>Failure message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1C7E5-3B07-4075-9D85-8CC68B95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Suggestive interface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2FB49-4DB5-4C72-8A86-FB2BD88F8C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02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E3F0D-8F28-4A61-8C8E-EC0E81EB4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Progressive synthesis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A5B3-183A-431B-B77C-57A759D59B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3750F-34D6-47C1-AC68-996851AB3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0" y="2125858"/>
            <a:ext cx="2983154" cy="260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E715E-D8B1-476F-A288-648EC4400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242" y="2125858"/>
            <a:ext cx="3669898" cy="266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C537-FB09-49E7-B3E0-365406564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86" y="2067983"/>
            <a:ext cx="2952383" cy="26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14E60F-4112-4175-8359-7FA6183A6069}"/>
              </a:ext>
            </a:extLst>
          </p:cNvPr>
          <p:cNvSpPr txBox="1"/>
          <p:nvPr/>
        </p:nvSpPr>
        <p:spPr>
          <a:xfrm>
            <a:off x="566510" y="5301081"/>
            <a:ext cx="2859504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Open Sans" panose="020B0606030504020204"/>
              </a:rPr>
              <a:t>The desk is messy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F8815-D6C8-4B84-AD64-1356576D8CD0}"/>
              </a:ext>
            </a:extLst>
          </p:cNvPr>
          <p:cNvSpPr txBox="1"/>
          <p:nvPr/>
        </p:nvSpPr>
        <p:spPr>
          <a:xfrm>
            <a:off x="1542915" y="4470083"/>
            <a:ext cx="78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Open Sans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69DB42-59E3-48FF-923C-560A2A50DF47}"/>
              </a:ext>
            </a:extLst>
          </p:cNvPr>
          <p:cNvCxnSpPr>
            <a:cxnSpLocks/>
          </p:cNvCxnSpPr>
          <p:nvPr/>
        </p:nvCxnSpPr>
        <p:spPr>
          <a:xfrm>
            <a:off x="3714750" y="3429000"/>
            <a:ext cx="626513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952D8E-214A-441C-A8AA-7A9DB98E99CA}"/>
              </a:ext>
            </a:extLst>
          </p:cNvPr>
          <p:cNvSpPr txBox="1"/>
          <p:nvPr/>
        </p:nvSpPr>
        <p:spPr>
          <a:xfrm>
            <a:off x="4898204" y="5301081"/>
            <a:ext cx="2395592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Open Sans" panose="020B0606030504020204"/>
              </a:rPr>
              <a:t>More sentences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BB435-5E39-4EC1-B545-81228511AB05}"/>
              </a:ext>
            </a:extLst>
          </p:cNvPr>
          <p:cNvSpPr txBox="1"/>
          <p:nvPr/>
        </p:nvSpPr>
        <p:spPr>
          <a:xfrm>
            <a:off x="5704478" y="4470083"/>
            <a:ext cx="78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Open Sans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0C8170-27DD-4039-A6A1-83C30C7B7637}"/>
              </a:ext>
            </a:extLst>
          </p:cNvPr>
          <p:cNvCxnSpPr>
            <a:cxnSpLocks/>
          </p:cNvCxnSpPr>
          <p:nvPr/>
        </p:nvCxnSpPr>
        <p:spPr>
          <a:xfrm>
            <a:off x="7483277" y="3429000"/>
            <a:ext cx="637061" cy="0"/>
          </a:xfrm>
          <a:prstGeom prst="line">
            <a:avLst/>
          </a:prstGeom>
          <a:ln w="1270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3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2A1EBB-86D2-449C-9931-664523350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84" y="2280863"/>
            <a:ext cx="4095407" cy="38079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F269F8-D1A6-4C9B-8BA3-66848A03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1AC70-33C8-4FD0-98E6-410788FBFC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7673C0-47A5-4877-8EB7-BE2EE170B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13" y="2191323"/>
            <a:ext cx="4324304" cy="40207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4ACFE8-5685-4440-AC88-29464B4AE5E8}"/>
              </a:ext>
            </a:extLst>
          </p:cNvPr>
          <p:cNvSpPr/>
          <p:nvPr/>
        </p:nvSpPr>
        <p:spPr>
          <a:xfrm>
            <a:off x="2817832" y="6027126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38DA52-1812-4330-9A42-14F18AE93174}"/>
              </a:ext>
            </a:extLst>
          </p:cNvPr>
          <p:cNvSpPr/>
          <p:nvPr/>
        </p:nvSpPr>
        <p:spPr>
          <a:xfrm>
            <a:off x="7975736" y="6027125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B9B62-37B9-4CD3-B053-E25E1C6DF208}"/>
              </a:ext>
            </a:extLst>
          </p:cNvPr>
          <p:cNvSpPr txBox="1"/>
          <p:nvPr/>
        </p:nvSpPr>
        <p:spPr>
          <a:xfrm>
            <a:off x="4300239" y="1351846"/>
            <a:ext cx="4648552" cy="830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CA" sz="2400" b="1" i="1" dirty="0">
                <a:latin typeface="Open Sans" panose="020B0606030504020204"/>
              </a:rPr>
              <a:t>There are four chairs </a:t>
            </a:r>
            <a:r>
              <a:rPr lang="en-CA" sz="2400" b="1" i="1" dirty="0">
                <a:solidFill>
                  <a:schemeClr val="accent6"/>
                </a:solidFill>
                <a:latin typeface="Open Sans" panose="020B0606030504020204"/>
              </a:rPr>
              <a:t>around</a:t>
            </a:r>
            <a:r>
              <a:rPr lang="en-CA" sz="2400" b="1" i="1" dirty="0">
                <a:latin typeface="Open Sans" panose="020B0606030504020204"/>
              </a:rPr>
              <a:t> a round dining table.</a:t>
            </a:r>
          </a:p>
        </p:txBody>
      </p:sp>
    </p:spTree>
    <p:extLst>
      <p:ext uri="{BB962C8B-B14F-4D97-AF65-F5344CB8AC3E}">
        <p14:creationId xmlns:p14="http://schemas.microsoft.com/office/powerpoint/2010/main" val="18483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6AFCF6-9370-4F75-9F86-9DF3E0741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84" y="2280863"/>
            <a:ext cx="4095407" cy="3807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7AE1D-A3FA-423B-8593-588F25B7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13" y="2191323"/>
            <a:ext cx="4324304" cy="40207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43BD75-5212-4320-BD9F-E2FC6EEE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9354A-6A8F-49AA-B017-4AC5C3C55C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86FAB-4382-42D0-9454-30D542440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82" y="2280863"/>
            <a:ext cx="4095407" cy="3807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99402-09BC-492C-99E3-5F91BFC7C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12" y="2191323"/>
            <a:ext cx="4324304" cy="4020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8F4BA-A2DA-4B3F-8FFE-BC9A168D1E70}"/>
              </a:ext>
            </a:extLst>
          </p:cNvPr>
          <p:cNvSpPr txBox="1"/>
          <p:nvPr/>
        </p:nvSpPr>
        <p:spPr>
          <a:xfrm>
            <a:off x="4300239" y="1351846"/>
            <a:ext cx="4648552" cy="46166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CA" sz="2400" b="1" i="1" dirty="0">
                <a:latin typeface="Open Sans" panose="020B0606030504020204"/>
              </a:rPr>
              <a:t>The table is </a:t>
            </a:r>
            <a:r>
              <a:rPr lang="en-CA" sz="2400" b="1" i="1" dirty="0">
                <a:solidFill>
                  <a:schemeClr val="accent6"/>
                </a:solidFill>
                <a:latin typeface="Open Sans" panose="020B0606030504020204"/>
              </a:rPr>
              <a:t>messy.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F3431-7860-43FC-B46C-7A9D69859B9E}"/>
              </a:ext>
            </a:extLst>
          </p:cNvPr>
          <p:cNvSpPr/>
          <p:nvPr/>
        </p:nvSpPr>
        <p:spPr>
          <a:xfrm>
            <a:off x="2817832" y="6027126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B46BC3-3B12-4C57-8AE6-B68C4B40D493}"/>
              </a:ext>
            </a:extLst>
          </p:cNvPr>
          <p:cNvSpPr/>
          <p:nvPr/>
        </p:nvSpPr>
        <p:spPr>
          <a:xfrm>
            <a:off x="7975736" y="6027125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25144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6BAF3B-6AA7-44E9-9AA2-A9676AD7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09F5-A363-4D44-ABF9-6F5A082D38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91A1F-D567-4523-83A7-1AE5962338BD}"/>
              </a:ext>
            </a:extLst>
          </p:cNvPr>
          <p:cNvSpPr txBox="1"/>
          <p:nvPr/>
        </p:nvSpPr>
        <p:spPr>
          <a:xfrm>
            <a:off x="3914031" y="1348528"/>
            <a:ext cx="4648552" cy="830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CA" sz="2400" b="1" i="1" dirty="0">
                <a:latin typeface="Open Sans" panose="020B0606030504020204"/>
              </a:rPr>
              <a:t>There is a </a:t>
            </a:r>
            <a:r>
              <a:rPr lang="en-CA" sz="2400" b="1" i="1" dirty="0">
                <a:solidFill>
                  <a:srgbClr val="0033CC"/>
                </a:solidFill>
                <a:latin typeface="Open Sans" panose="020B0606030504020204"/>
              </a:rPr>
              <a:t>couch</a:t>
            </a:r>
            <a:r>
              <a:rPr lang="en-CA" sz="2400" b="1" i="1" dirty="0">
                <a:latin typeface="Open Sans" panose="020B0606030504020204"/>
              </a:rPr>
              <a:t> and two </a:t>
            </a:r>
            <a:r>
              <a:rPr lang="en-CA" sz="2400" b="1" i="1" dirty="0">
                <a:solidFill>
                  <a:srgbClr val="0033CC"/>
                </a:solidFill>
                <a:latin typeface="Open Sans" panose="020B0606030504020204"/>
              </a:rPr>
              <a:t>sofa chairs </a:t>
            </a:r>
            <a:r>
              <a:rPr lang="en-CA" sz="2400" b="1" i="1" dirty="0">
                <a:latin typeface="Open Sans" panose="020B0606030504020204"/>
              </a:rPr>
              <a:t>in the room.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5DAF9-F178-4BCF-B10D-BA4FDD5C3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0" y="2590799"/>
            <a:ext cx="4235362" cy="326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AE2AC-FF4D-4B40-8D02-0AC727A24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440" y="2590799"/>
            <a:ext cx="4722720" cy="3178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57970A-BA5A-4181-B214-203D8A39DC19}"/>
              </a:ext>
            </a:extLst>
          </p:cNvPr>
          <p:cNvSpPr/>
          <p:nvPr/>
        </p:nvSpPr>
        <p:spPr>
          <a:xfrm>
            <a:off x="2817832" y="6027126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A98D4-3205-48C1-A96B-B63BE3EA39E2}"/>
              </a:ext>
            </a:extLst>
          </p:cNvPr>
          <p:cNvSpPr/>
          <p:nvPr/>
        </p:nvSpPr>
        <p:spPr>
          <a:xfrm>
            <a:off x="7975736" y="6027125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2816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46A72F-96D2-4E28-8552-497A60F92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0" y="2590799"/>
            <a:ext cx="4235362" cy="3268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51B87-940D-4206-9302-6AE1D081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440" y="2590799"/>
            <a:ext cx="4722720" cy="31781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38B2C3-6DB1-42FA-8E5D-FBDF47F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79D33-DE4A-4DE7-B759-A65CA71004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2366B27-7A25-4D74-BF20-D59F359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4" y="2351538"/>
            <a:ext cx="4263149" cy="36755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9CEE8-BBF5-434E-8BAA-3F1A5A2D5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09" y="2390928"/>
            <a:ext cx="4191953" cy="3675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6A3DCF-9B8C-4717-ADA3-16DC52C8589C}"/>
              </a:ext>
            </a:extLst>
          </p:cNvPr>
          <p:cNvSpPr txBox="1"/>
          <p:nvPr/>
        </p:nvSpPr>
        <p:spPr>
          <a:xfrm>
            <a:off x="3914030" y="1348528"/>
            <a:ext cx="5153769" cy="830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CA" sz="2400" b="1" i="1" dirty="0">
                <a:latin typeface="Open Sans" panose="020B0606030504020204"/>
              </a:rPr>
              <a:t>In front of the couch is a messy</a:t>
            </a:r>
            <a:br>
              <a:rPr lang="en-CA" sz="2400" b="1" i="1" dirty="0">
                <a:latin typeface="Open Sans" panose="020B0606030504020204"/>
              </a:rPr>
            </a:br>
            <a:r>
              <a:rPr lang="en-CA" sz="2400" b="1" i="1" dirty="0">
                <a:latin typeface="Open Sans" panose="020B0606030504020204"/>
              </a:rPr>
              <a:t>coffee table and a </a:t>
            </a:r>
            <a:r>
              <a:rPr lang="en-CA" sz="2400" b="1" i="1" dirty="0">
                <a:solidFill>
                  <a:srgbClr val="0033CC"/>
                </a:solidFill>
                <a:latin typeface="Open Sans" panose="020B0606030504020204"/>
              </a:rPr>
              <a:t>TV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087D0-739C-45F7-8202-AB787B73B487}"/>
              </a:ext>
            </a:extLst>
          </p:cNvPr>
          <p:cNvSpPr/>
          <p:nvPr/>
        </p:nvSpPr>
        <p:spPr>
          <a:xfrm>
            <a:off x="2817832" y="6027126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517DA-5C71-42DB-9B8C-D0F5B9B27E61}"/>
              </a:ext>
            </a:extLst>
          </p:cNvPr>
          <p:cNvSpPr/>
          <p:nvPr/>
        </p:nvSpPr>
        <p:spPr>
          <a:xfrm>
            <a:off x="7975736" y="6027125"/>
            <a:ext cx="1946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Variation 2</a:t>
            </a:r>
          </a:p>
        </p:txBody>
      </p:sp>
    </p:spTree>
    <p:extLst>
      <p:ext uri="{BB962C8B-B14F-4D97-AF65-F5344CB8AC3E}">
        <p14:creationId xmlns:p14="http://schemas.microsoft.com/office/powerpoint/2010/main" val="213607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9D2868-504E-44A9-94F5-F139100929D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9" y="3290516"/>
            <a:ext cx="3198765" cy="2437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4986A3-73CE-42F3-8B8E-432B5FD9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9DD9-1615-4A3C-81A2-1F38578741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5518D-B02A-498B-BE7A-C69444ED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716" y="3290516"/>
            <a:ext cx="3198765" cy="243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553EF-DFA1-4B0F-9643-5F2A202B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72" y="3290516"/>
            <a:ext cx="2418593" cy="243715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31AB1FB-E93B-4FEC-BC5B-EFEE909AE29F}"/>
              </a:ext>
            </a:extLst>
          </p:cNvPr>
          <p:cNvSpPr txBox="1">
            <a:spLocks/>
          </p:cNvSpPr>
          <p:nvPr/>
        </p:nvSpPr>
        <p:spPr>
          <a:xfrm>
            <a:off x="794230" y="1155570"/>
            <a:ext cx="10603541" cy="3893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585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9170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35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85943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89552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000" dirty="0"/>
              <a:t>Databases</a:t>
            </a:r>
            <a:r>
              <a:rPr lang="en-CA" dirty="0"/>
              <a:t>: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4AAB188-26C3-43CC-B362-7C04D86F5308}"/>
              </a:ext>
            </a:extLst>
          </p:cNvPr>
          <p:cNvSpPr txBox="1"/>
          <p:nvPr/>
        </p:nvSpPr>
        <p:spPr>
          <a:xfrm>
            <a:off x="916340" y="5901202"/>
            <a:ext cx="319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Open Sans" panose="020B0606030504020204"/>
              </a:rPr>
              <a:t>SunCG</a:t>
            </a:r>
            <a:r>
              <a:rPr lang="en-US" sz="2000" dirty="0">
                <a:latin typeface="Open Sans" panose="020B0606030504020204"/>
              </a:rPr>
              <a:t> [</a:t>
            </a:r>
            <a:r>
              <a:rPr lang="en-CA" sz="2000" dirty="0"/>
              <a:t>Song et al. 2017] </a:t>
            </a:r>
            <a:endParaRPr lang="en-US" sz="2000" dirty="0">
              <a:latin typeface="Open Sans" panose="020B0606030504020204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14F4027-D4E5-42A9-AEA8-A9979EB129D1}"/>
              </a:ext>
            </a:extLst>
          </p:cNvPr>
          <p:cNvSpPr txBox="1"/>
          <p:nvPr/>
        </p:nvSpPr>
        <p:spPr>
          <a:xfrm>
            <a:off x="4440489" y="5901202"/>
            <a:ext cx="363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 err="1"/>
              <a:t>SceneSynth</a:t>
            </a:r>
            <a:r>
              <a:rPr lang="en-CA" sz="2000" dirty="0"/>
              <a:t> </a:t>
            </a:r>
            <a:r>
              <a:rPr lang="en-US" sz="2000" dirty="0">
                <a:latin typeface="Open Sans" panose="020B0606030504020204"/>
              </a:rPr>
              <a:t>[Fisher et al. 2012]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B5BBCC9-C375-48B1-AF86-79022418F7F6}"/>
              </a:ext>
            </a:extLst>
          </p:cNvPr>
          <p:cNvSpPr txBox="1"/>
          <p:nvPr/>
        </p:nvSpPr>
        <p:spPr>
          <a:xfrm>
            <a:off x="8145716" y="5901202"/>
            <a:ext cx="367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Open Sans" panose="020B0606030504020204"/>
              </a:rPr>
              <a:t>SceneNN</a:t>
            </a:r>
            <a:r>
              <a:rPr lang="en-US" sz="2000" dirty="0">
                <a:latin typeface="Open Sans" panose="020B0606030504020204"/>
              </a:rPr>
              <a:t> [Hua et al. 2016]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9B1694-86B0-4624-8C2C-C9C8ADEA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60172"/>
              </p:ext>
            </p:extLst>
          </p:nvPr>
        </p:nvGraphicFramePr>
        <p:xfrm>
          <a:off x="2108201" y="1897534"/>
          <a:ext cx="8704941" cy="975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12256">
                  <a:extLst>
                    <a:ext uri="{9D8B030D-6E8A-4147-A177-3AD203B41FA5}">
                      <a16:colId xmlns:a16="http://schemas.microsoft.com/office/drawing/2014/main" val="2649293085"/>
                    </a:ext>
                  </a:extLst>
                </a:gridCol>
                <a:gridCol w="3062514">
                  <a:extLst>
                    <a:ext uri="{9D8B030D-6E8A-4147-A177-3AD203B41FA5}">
                      <a16:colId xmlns:a16="http://schemas.microsoft.com/office/drawing/2014/main" val="1842460915"/>
                    </a:ext>
                  </a:extLst>
                </a:gridCol>
                <a:gridCol w="3730171">
                  <a:extLst>
                    <a:ext uri="{9D8B030D-6E8A-4147-A177-3AD203B41FA5}">
                      <a16:colId xmlns:a16="http://schemas.microsoft.com/office/drawing/2014/main" val="183119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#Scenes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#Group relation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#Annotation/group 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8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3197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50~100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07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986A3-73CE-42F3-8B8E-432B5FD9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9DD9-1615-4A3C-81A2-1F38578741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31AB1FB-E93B-4FEC-BC5B-EFEE909AE29F}"/>
              </a:ext>
            </a:extLst>
          </p:cNvPr>
          <p:cNvSpPr txBox="1">
            <a:spLocks/>
          </p:cNvSpPr>
          <p:nvPr/>
        </p:nvSpPr>
        <p:spPr>
          <a:xfrm>
            <a:off x="794230" y="1244831"/>
            <a:ext cx="10603541" cy="4923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609585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9170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35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85943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89552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Databases:</a:t>
            </a:r>
          </a:p>
          <a:p>
            <a:endParaRPr lang="en-CA" dirty="0"/>
          </a:p>
          <a:p>
            <a:endParaRPr lang="en-CA" dirty="0"/>
          </a:p>
          <a:p>
            <a:endParaRPr lang="en-CA" sz="2200" dirty="0"/>
          </a:p>
          <a:p>
            <a:r>
              <a:rPr lang="en-CA" dirty="0"/>
              <a:t>Language efficiency</a:t>
            </a:r>
          </a:p>
          <a:p>
            <a:pPr lvl="1"/>
            <a:r>
              <a:rPr lang="en-CA" dirty="0"/>
              <a:t>Three sentences to 20~30 objects</a:t>
            </a:r>
          </a:p>
          <a:p>
            <a:pPr lvl="1"/>
            <a:r>
              <a:rPr lang="en-CA" dirty="0">
                <a:solidFill>
                  <a:srgbClr val="0033CC"/>
                </a:solidFill>
              </a:rPr>
              <a:t>Compact</a:t>
            </a:r>
            <a:r>
              <a:rPr lang="en-CA" dirty="0"/>
              <a:t> language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srgbClr val="0033CC"/>
                </a:solidFill>
                <a:sym typeface="Wingdings" panose="05000000000000000000" pitchFamily="2" charset="2"/>
              </a:rPr>
              <a:t>complex</a:t>
            </a:r>
            <a:r>
              <a:rPr lang="en-CA" dirty="0">
                <a:sym typeface="Wingdings" panose="05000000000000000000" pitchFamily="2" charset="2"/>
              </a:rPr>
              <a:t> results</a:t>
            </a:r>
            <a:endParaRPr lang="en-CA" dirty="0"/>
          </a:p>
          <a:p>
            <a:endParaRPr lang="en-CA" sz="1600" dirty="0"/>
          </a:p>
          <a:p>
            <a:r>
              <a:rPr lang="en-CA" dirty="0"/>
              <a:t>Timing: </a:t>
            </a:r>
          </a:p>
          <a:p>
            <a:pPr lvl="1"/>
            <a:r>
              <a:rPr lang="en-CA" dirty="0"/>
              <a:t>1~5 seconds for sub-scene retrieval and accommodation</a:t>
            </a:r>
          </a:p>
          <a:p>
            <a:pPr lvl="1"/>
            <a:r>
              <a:rPr lang="en-CA" dirty="0"/>
              <a:t>Most cost is on collision detection</a:t>
            </a:r>
          </a:p>
          <a:p>
            <a:pPr lvl="1"/>
            <a:endParaRPr lang="en-CA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E9B1694-86B0-4624-8C2C-C9C8ADEA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61136"/>
              </p:ext>
            </p:extLst>
          </p:nvPr>
        </p:nvGraphicFramePr>
        <p:xfrm>
          <a:off x="2108201" y="1897534"/>
          <a:ext cx="8704941" cy="975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12256">
                  <a:extLst>
                    <a:ext uri="{9D8B030D-6E8A-4147-A177-3AD203B41FA5}">
                      <a16:colId xmlns:a16="http://schemas.microsoft.com/office/drawing/2014/main" val="2649293085"/>
                    </a:ext>
                  </a:extLst>
                </a:gridCol>
                <a:gridCol w="3062514">
                  <a:extLst>
                    <a:ext uri="{9D8B030D-6E8A-4147-A177-3AD203B41FA5}">
                      <a16:colId xmlns:a16="http://schemas.microsoft.com/office/drawing/2014/main" val="1842460915"/>
                    </a:ext>
                  </a:extLst>
                </a:gridCol>
                <a:gridCol w="3730171">
                  <a:extLst>
                    <a:ext uri="{9D8B030D-6E8A-4147-A177-3AD203B41FA5}">
                      <a16:colId xmlns:a16="http://schemas.microsoft.com/office/drawing/2014/main" val="1831192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#Scenes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#Group relation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#Annotation/group 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8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3197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50~100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07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11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DF26F-864E-4466-B418-63F3C875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Data-driven scene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9ABD2-32C3-4EE0-BE67-5C31E4938A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B5569-D0EA-4F54-AB77-102AD3DA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88" y="2602794"/>
            <a:ext cx="2875428" cy="318846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8294B21-868B-42B7-8F79-3EBC04C81EC2}"/>
              </a:ext>
            </a:extLst>
          </p:cNvPr>
          <p:cNvSpPr txBox="1"/>
          <p:nvPr/>
        </p:nvSpPr>
        <p:spPr>
          <a:xfrm>
            <a:off x="5013788" y="5904850"/>
            <a:ext cx="2188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Open Sans" panose="020B0606030504020204"/>
              </a:rPr>
              <a:t>[Yu et al. 2016]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8F355-73E2-4CE2-AC25-E1A78444C9D4}"/>
              </a:ext>
            </a:extLst>
          </p:cNvPr>
          <p:cNvSpPr/>
          <p:nvPr/>
        </p:nvSpPr>
        <p:spPr>
          <a:xfrm>
            <a:off x="4896096" y="1480973"/>
            <a:ext cx="2875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/>
              </a:rPr>
              <a:t>Suggestive scene modeling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C13D93-6803-4F7A-80C6-D32D3648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5" y="2602794"/>
            <a:ext cx="3174970" cy="3188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134F80-3421-4551-832E-24E9F79944DD}"/>
              </a:ext>
            </a:extLst>
          </p:cNvPr>
          <p:cNvSpPr/>
          <p:nvPr/>
        </p:nvSpPr>
        <p:spPr>
          <a:xfrm>
            <a:off x="738685" y="1480973"/>
            <a:ext cx="3504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/>
              </a:rPr>
              <a:t>Example-based scene synthesis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14DBFA5-F40B-4174-A714-1F3D5D94BE4D}"/>
              </a:ext>
            </a:extLst>
          </p:cNvPr>
          <p:cNvSpPr txBox="1"/>
          <p:nvPr/>
        </p:nvSpPr>
        <p:spPr>
          <a:xfrm>
            <a:off x="1179218" y="5904850"/>
            <a:ext cx="26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Open Sans" panose="020B0606030504020204"/>
              </a:rPr>
              <a:t>[Fisher et al. 2012]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C60909-EA32-429E-951B-66E5ABAC2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568" y="2947108"/>
            <a:ext cx="3534727" cy="2462719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03FC78C9-7AF0-45CB-88D0-71672FC48A0C}"/>
              </a:ext>
            </a:extLst>
          </p:cNvPr>
          <p:cNvSpPr txBox="1"/>
          <p:nvPr/>
        </p:nvSpPr>
        <p:spPr>
          <a:xfrm>
            <a:off x="8940672" y="5904850"/>
            <a:ext cx="239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Open Sans" panose="020B0606030504020204"/>
              </a:rPr>
              <a:t>[Ma et al. 2016]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302CF1-963E-4C4C-AA79-04828E226245}"/>
              </a:ext>
            </a:extLst>
          </p:cNvPr>
          <p:cNvSpPr/>
          <p:nvPr/>
        </p:nvSpPr>
        <p:spPr>
          <a:xfrm>
            <a:off x="8365754" y="1480973"/>
            <a:ext cx="3247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/>
              </a:rPr>
              <a:t>Progressive scene evolution</a:t>
            </a:r>
          </a:p>
        </p:txBody>
      </p:sp>
    </p:spTree>
    <p:extLst>
      <p:ext uri="{BB962C8B-B14F-4D97-AF65-F5344CB8AC3E}">
        <p14:creationId xmlns:p14="http://schemas.microsoft.com/office/powerpoint/2010/main" val="11217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758FED1B-ECA0-4DE9-BB0F-E10B6FC8A619}"/>
              </a:ext>
            </a:extLst>
          </p:cNvPr>
          <p:cNvSpPr txBox="1">
            <a:spLocks/>
          </p:cNvSpPr>
          <p:nvPr/>
        </p:nvSpPr>
        <p:spPr>
          <a:xfrm>
            <a:off x="794230" y="342549"/>
            <a:ext cx="8335256" cy="752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strike="noStrike" kern="1200" cap="none" normalizeH="0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CA" dirty="0"/>
              <a:t>Evaluation: plausibility user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4F4F2-2622-4377-A841-A5D6C8316D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879088-5EFA-4DCB-8989-2FF6B1A39A2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10 scene editing scenarios</a:t>
            </a:r>
            <a:r>
              <a:rPr lang="zh-CN" altLang="en-US" dirty="0"/>
              <a:t>：</a:t>
            </a:r>
            <a:br>
              <a:rPr lang="en-CA" altLang="zh-CN" dirty="0"/>
            </a:br>
            <a:r>
              <a:rPr lang="en-CA" altLang="zh-CN" dirty="0"/>
              <a:t>b</a:t>
            </a:r>
            <a:r>
              <a:rPr lang="en-CA" dirty="0"/>
              <a:t>edroom, dining room, living room, office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536DB5-E33E-4EAF-BF5C-433C4DFA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68" y="2623928"/>
            <a:ext cx="5767746" cy="3181325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BB9407EA-0261-4A99-8F09-62623F9370E5}"/>
              </a:ext>
            </a:extLst>
          </p:cNvPr>
          <p:cNvSpPr txBox="1"/>
          <p:nvPr/>
        </p:nvSpPr>
        <p:spPr>
          <a:xfrm>
            <a:off x="4107872" y="5927289"/>
            <a:ext cx="434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latin typeface="Open Sans" panose="020B0606030504020204"/>
              </a:rPr>
              <a:t>Text2Scene [Chang et al. 2014]</a:t>
            </a:r>
            <a:endParaRPr lang="en-US" sz="24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6314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C1EA0-6BF7-4E7C-9B72-6FF3FC1993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603541" cy="3893354"/>
          </a:xfrm>
        </p:spPr>
        <p:txBody>
          <a:bodyPr/>
          <a:lstStyle/>
          <a:p>
            <a:r>
              <a:rPr lang="en-CA" dirty="0"/>
              <a:t>Rate from 1 to 5 (higher better)</a:t>
            </a:r>
          </a:p>
          <a:p>
            <a:pPr lvl="1"/>
            <a:r>
              <a:rPr lang="en-CA" dirty="0"/>
              <a:t>Plausibility w.r.t given text description</a:t>
            </a:r>
          </a:p>
          <a:p>
            <a:pPr lvl="1"/>
            <a:r>
              <a:rPr lang="en-CA" dirty="0"/>
              <a:t>Naturalness for overall scene arrangement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DFEAD-461E-468A-90DC-F69FAC9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342549"/>
            <a:ext cx="8335256" cy="752705"/>
          </a:xfrm>
        </p:spPr>
        <p:txBody>
          <a:bodyPr/>
          <a:lstStyle/>
          <a:p>
            <a:r>
              <a:rPr lang="en-CA" dirty="0"/>
              <a:t>Evaluation: plausibility user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A12D-9A69-4CD9-825F-452DE4D2F9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41</a:t>
            </a:fld>
            <a:endParaRPr lang="en-CA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68196CC-D0BC-49B4-AF00-11EAB6EC6E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991623"/>
              </p:ext>
            </p:extLst>
          </p:nvPr>
        </p:nvGraphicFramePr>
        <p:xfrm>
          <a:off x="3822150" y="2873461"/>
          <a:ext cx="4455886" cy="3893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95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73B0-6DE9-4DCD-BB1F-4B284124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29" y="342549"/>
            <a:ext cx="9119027" cy="752705"/>
          </a:xfrm>
        </p:spPr>
        <p:txBody>
          <a:bodyPr/>
          <a:lstStyle/>
          <a:p>
            <a:r>
              <a:rPr lang="en-CA" dirty="0"/>
              <a:t>Evaluation: compare to [Chang 2014]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7DBC-82C5-4243-A252-4191947CA5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42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ADE72-2654-451A-AD86-E9683B038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6501" r="6498" b="5109"/>
          <a:stretch/>
        </p:blipFill>
        <p:spPr>
          <a:xfrm>
            <a:off x="6539068" y="2350450"/>
            <a:ext cx="4769777" cy="3402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328AF-484E-40AD-BAA4-520DE14335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7248" r="16343" b="12881"/>
          <a:stretch/>
        </p:blipFill>
        <p:spPr>
          <a:xfrm>
            <a:off x="1029178" y="2497471"/>
            <a:ext cx="4022373" cy="33298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B1D0974B-D6EA-4AEC-8C2F-D2C9F4DE7BB2}"/>
              </a:ext>
            </a:extLst>
          </p:cNvPr>
          <p:cNvSpPr txBox="1"/>
          <p:nvPr/>
        </p:nvSpPr>
        <p:spPr>
          <a:xfrm>
            <a:off x="7057496" y="5579539"/>
            <a:ext cx="405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latin typeface="Open Sans" panose="020B0606030504020204"/>
              </a:rPr>
              <a:t> [Chang et al. 2014]</a:t>
            </a:r>
            <a:endParaRPr lang="en-US" sz="2800" dirty="0">
              <a:latin typeface="Open Sans" panose="020B0606030504020204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A35E029-EF99-4EEE-A7A0-DCE2A12D1211}"/>
              </a:ext>
            </a:extLst>
          </p:cNvPr>
          <p:cNvSpPr txBox="1"/>
          <p:nvPr/>
        </p:nvSpPr>
        <p:spPr>
          <a:xfrm>
            <a:off x="2516695" y="5579539"/>
            <a:ext cx="1047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latin typeface="Open Sans" panose="020B0606030504020204"/>
              </a:rPr>
              <a:t>Our</a:t>
            </a:r>
            <a:endParaRPr lang="en-US" sz="2800" dirty="0">
              <a:latin typeface="Open Sans" panose="020B0606030504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037FD9-7833-4D7B-80F6-4F4CC50F354E}"/>
              </a:ext>
            </a:extLst>
          </p:cNvPr>
          <p:cNvSpPr/>
          <p:nvPr/>
        </p:nvSpPr>
        <p:spPr>
          <a:xfrm>
            <a:off x="6096000" y="6063963"/>
            <a:ext cx="5030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CA" sz="3200" dirty="0">
                <a:solidFill>
                  <a:srgbClr val="FF0000"/>
                </a:solidFill>
              </a:rPr>
              <a:t>No group relational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2181A0-D51A-4A14-A6BF-B495838C10F8}"/>
              </a:ext>
            </a:extLst>
          </p:cNvPr>
          <p:cNvSpPr/>
          <p:nvPr/>
        </p:nvSpPr>
        <p:spPr>
          <a:xfrm>
            <a:off x="2519563" y="1406435"/>
            <a:ext cx="7767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i="1" dirty="0">
                <a:solidFill>
                  <a:srgbClr val="000000"/>
                </a:solidFill>
                <a:latin typeface="Open Sans" panose="020B0606030504020204"/>
              </a:rPr>
              <a:t>There are four chairs </a:t>
            </a:r>
            <a:r>
              <a:rPr lang="en-CA" sz="2400" b="1" i="1" dirty="0">
                <a:solidFill>
                  <a:schemeClr val="accent6"/>
                </a:solidFill>
                <a:latin typeface="Open Sans" panose="020B0606030504020204"/>
              </a:rPr>
              <a:t>around</a:t>
            </a:r>
            <a:r>
              <a:rPr lang="en-CA" sz="2400" b="1" i="1" dirty="0">
                <a:solidFill>
                  <a:srgbClr val="000000"/>
                </a:solidFill>
                <a:latin typeface="Open Sans" panose="020B0606030504020204"/>
              </a:rPr>
              <a:t> a round dining table. On the table, there is a vase, a teapot, and dinner plates.</a:t>
            </a:r>
            <a:endParaRPr lang="en-CA" sz="2400" b="1" i="1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1407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152709-C27E-437B-B8E5-23807F4B5E0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305669" y="3648424"/>
            <a:ext cx="548698" cy="944879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A383F4-614F-4302-9630-E4AAE043D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588394"/>
              </p:ext>
            </p:extLst>
          </p:nvPr>
        </p:nvGraphicFramePr>
        <p:xfrm>
          <a:off x="4639197" y="4259460"/>
          <a:ext cx="3666471" cy="1158240"/>
        </p:xfrm>
        <a:graphic>
          <a:graphicData uri="http://schemas.openxmlformats.org/drawingml/2006/table">
            <a:tbl>
              <a:tblPr/>
              <a:tblGrid>
                <a:gridCol w="3666471">
                  <a:extLst>
                    <a:ext uri="{9D8B030D-6E8A-4147-A177-3AD203B41FA5}">
                      <a16:colId xmlns:a16="http://schemas.microsoft.com/office/drawing/2014/main" val="2945083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solidFill>
                            <a:srgbClr val="000000"/>
                          </a:solidFill>
                          <a:effectLst/>
                          <a:latin typeface="MyriadPro-Regular" panose="020B0503030403020204" pitchFamily="34" charset="0"/>
                        </a:rPr>
                        <a:t>There is a desk with a monitor, a lamp, a printer, a cellphone and a holder. There is a mousepad on the desk. There is a mouse on the mousepad. There is a chair in front of the desk.</a:t>
                      </a:r>
                      <a:endParaRPr lang="en-CA" sz="1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99172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25255BA-5727-44B3-8B77-08E127E85CE6}"/>
              </a:ext>
            </a:extLst>
          </p:cNvPr>
          <p:cNvSpPr/>
          <p:nvPr/>
        </p:nvSpPr>
        <p:spPr>
          <a:xfrm>
            <a:off x="4639197" y="4259460"/>
            <a:ext cx="3666467" cy="1129803"/>
          </a:xfrm>
          <a:prstGeom prst="rect">
            <a:avLst/>
          </a:prstGeom>
          <a:noFill/>
          <a:ln w="57150">
            <a:solidFill>
              <a:srgbClr val="F6636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8350B-2888-476F-8B7C-8C3F21F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0" y="636436"/>
            <a:ext cx="7552033" cy="75270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en-CA" dirty="0"/>
              <a:t>Evaluation: robustness to language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39AA2-963D-494C-8D5C-0E68D55505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C7A0A-1898-4A4C-9A15-D50CCAB58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9" t="7611" r="19173" b="5165"/>
          <a:stretch/>
        </p:blipFill>
        <p:spPr>
          <a:xfrm>
            <a:off x="570247" y="2456356"/>
            <a:ext cx="3834796" cy="297896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3B12F15-105C-4B2C-9EAA-4C57CB8C51B3}"/>
              </a:ext>
            </a:extLst>
          </p:cNvPr>
          <p:cNvSpPr txBox="1"/>
          <p:nvPr/>
        </p:nvSpPr>
        <p:spPr>
          <a:xfrm>
            <a:off x="1257138" y="5696242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dirty="0">
                <a:latin typeface="Open Sans" panose="020B0606030504020204"/>
              </a:rPr>
              <a:t>Reference scene</a:t>
            </a:r>
            <a:endParaRPr lang="en-US" sz="2800" dirty="0">
              <a:latin typeface="Open Sans" panose="020B0606030504020204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51F2F65-0107-409A-85AE-06781D0AA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588" y="2674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6F4E9B-C3CF-4EC3-B3E9-61E5C5F15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462367"/>
              </p:ext>
            </p:extLst>
          </p:nvPr>
        </p:nvGraphicFramePr>
        <p:xfrm>
          <a:off x="4639198" y="3282664"/>
          <a:ext cx="3666471" cy="731520"/>
        </p:xfrm>
        <a:graphic>
          <a:graphicData uri="http://schemas.openxmlformats.org/drawingml/2006/table">
            <a:tbl>
              <a:tblPr/>
              <a:tblGrid>
                <a:gridCol w="3666471">
                  <a:extLst>
                    <a:ext uri="{9D8B030D-6E8A-4147-A177-3AD203B41FA5}">
                      <a16:colId xmlns:a16="http://schemas.microsoft.com/office/drawing/2014/main" val="2945083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solidFill>
                            <a:srgbClr val="000000"/>
                          </a:solidFill>
                          <a:effectLst/>
                          <a:latin typeface="MyriadPro-Regular" panose="020B0503030403020204" pitchFamily="34" charset="0"/>
                        </a:rPr>
                        <a:t>There is a well organized work desk and a chair in front of it. There is printer and a holder on the desk. There is a cellphone on the desk.</a:t>
                      </a:r>
                      <a:endParaRPr lang="en-CA" sz="1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99172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32D168C-2F42-402B-ACC2-6D312D527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42547"/>
              </p:ext>
            </p:extLst>
          </p:nvPr>
        </p:nvGraphicFramePr>
        <p:xfrm>
          <a:off x="4639202" y="1941205"/>
          <a:ext cx="3666467" cy="1158240"/>
        </p:xfrm>
        <a:graphic>
          <a:graphicData uri="http://schemas.openxmlformats.org/drawingml/2006/table">
            <a:tbl>
              <a:tblPr/>
              <a:tblGrid>
                <a:gridCol w="3666467">
                  <a:extLst>
                    <a:ext uri="{9D8B030D-6E8A-4147-A177-3AD203B41FA5}">
                      <a16:colId xmlns:a16="http://schemas.microsoft.com/office/drawing/2014/main" val="2945083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solidFill>
                            <a:srgbClr val="000000"/>
                          </a:solidFill>
                          <a:effectLst/>
                          <a:latin typeface="MyriadPro-Regular" panose="020B0503030403020204" pitchFamily="34" charset="0"/>
                        </a:rPr>
                        <a:t>There is a desk and a chair. On the desk, there is a monitor, a printer and a speaker. On the desk, there is a holder, a cellphone and a mousepad with mouse on top. Put a computer under the desk.</a:t>
                      </a:r>
                      <a:endParaRPr lang="en-CA" sz="12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991724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96D171-3BC3-43FD-BF92-05AC56D3987A}"/>
              </a:ext>
            </a:extLst>
          </p:cNvPr>
          <p:cNvCxnSpPr>
            <a:cxnSpLocks/>
          </p:cNvCxnSpPr>
          <p:nvPr/>
        </p:nvCxnSpPr>
        <p:spPr>
          <a:xfrm flipV="1">
            <a:off x="6338872" y="5468926"/>
            <a:ext cx="0" cy="454632"/>
          </a:xfrm>
          <a:prstGeom prst="line">
            <a:avLst/>
          </a:prstGeom>
          <a:ln w="1016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B9880-114F-4F40-B51A-677615D10249}"/>
              </a:ext>
            </a:extLst>
          </p:cNvPr>
          <p:cNvSpPr/>
          <p:nvPr/>
        </p:nvSpPr>
        <p:spPr>
          <a:xfrm>
            <a:off x="9950057" y="6148413"/>
            <a:ext cx="997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33CC"/>
                </a:solidFill>
                <a:latin typeface="Open Sans" panose="020B0606030504020204"/>
              </a:rPr>
              <a:t>S2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5E74C-065D-45C2-848B-0B237F0B431E}"/>
              </a:ext>
            </a:extLst>
          </p:cNvPr>
          <p:cNvSpPr/>
          <p:nvPr/>
        </p:nvSpPr>
        <p:spPr>
          <a:xfrm>
            <a:off x="2267609" y="5334951"/>
            <a:ext cx="690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33CC"/>
                </a:solidFill>
                <a:latin typeface="Open Sans" panose="020B0606030504020204"/>
              </a:rPr>
              <a:t>GT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2868931C-1D11-467A-9D0E-431A16A37620}"/>
              </a:ext>
            </a:extLst>
          </p:cNvPr>
          <p:cNvSpPr txBox="1"/>
          <p:nvPr/>
        </p:nvSpPr>
        <p:spPr>
          <a:xfrm>
            <a:off x="4815089" y="6125518"/>
            <a:ext cx="3287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latin typeface="Open Sans" panose="020B0606030504020204"/>
              </a:rPr>
              <a:t>(10 user descriptions)</a:t>
            </a:r>
            <a:endParaRPr lang="en-US" sz="2400" dirty="0">
              <a:latin typeface="Open Sans" panose="020B060603050402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74BE1B-CDAD-4D2B-9FA3-891545F74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2222" r="11239" b="2741"/>
          <a:stretch/>
        </p:blipFill>
        <p:spPr>
          <a:xfrm>
            <a:off x="8854367" y="4063437"/>
            <a:ext cx="2917861" cy="21230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25101E-5155-449F-AA71-13D735BABA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t="3796" r="12266" b="551"/>
          <a:stretch/>
        </p:blipFill>
        <p:spPr>
          <a:xfrm>
            <a:off x="8777270" y="1511555"/>
            <a:ext cx="2917860" cy="21368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4840B9-0CE8-4B53-97F4-9DF92454BFA5}"/>
              </a:ext>
            </a:extLst>
          </p:cNvPr>
          <p:cNvSpPr/>
          <p:nvPr/>
        </p:nvSpPr>
        <p:spPr>
          <a:xfrm>
            <a:off x="9950058" y="3484175"/>
            <a:ext cx="997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33CC"/>
                </a:solidFill>
                <a:latin typeface="Open Sans" panose="020B0606030504020204"/>
              </a:rPr>
              <a:t>S1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DBA757-116C-4980-8ED3-26DE6045A79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305669" y="2520325"/>
            <a:ext cx="457087" cy="215345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237532D-1F3A-4A0A-BBBB-E692FAD4204D}"/>
              </a:ext>
            </a:extLst>
          </p:cNvPr>
          <p:cNvSpPr/>
          <p:nvPr/>
        </p:nvSpPr>
        <p:spPr>
          <a:xfrm>
            <a:off x="6472430" y="5438517"/>
            <a:ext cx="2641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33CC"/>
                </a:solidFill>
                <a:latin typeface="Open Sans" panose="020B0606030504020204"/>
              </a:rPr>
              <a:t>GT description</a:t>
            </a:r>
          </a:p>
        </p:txBody>
      </p:sp>
    </p:spTree>
    <p:extLst>
      <p:ext uri="{BB962C8B-B14F-4D97-AF65-F5344CB8AC3E}">
        <p14:creationId xmlns:p14="http://schemas.microsoft.com/office/powerpoint/2010/main" val="130590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/>
      <p:bldP spid="20" grpId="0"/>
      <p:bldP spid="21" grpId="0"/>
      <p:bldP spid="22" grpId="0"/>
      <p:bldP spid="19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D284780-EF1C-4EA8-B443-48A024F18E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655797"/>
            <a:ext cx="10603541" cy="3893354"/>
          </a:xfrm>
        </p:spPr>
        <p:txBody>
          <a:bodyPr/>
          <a:lstStyle/>
          <a:p>
            <a:r>
              <a:rPr lang="en-CA" dirty="0"/>
              <a:t>Evaluation criteria </a:t>
            </a:r>
          </a:p>
          <a:p>
            <a:pPr lvl="1"/>
            <a:r>
              <a:rPr lang="en-CA" dirty="0">
                <a:solidFill>
                  <a:srgbClr val="000000"/>
                </a:solidFill>
                <a:latin typeface="LinLibertineT"/>
              </a:rPr>
              <a:t>How closely </a:t>
            </a:r>
            <a:r>
              <a:rPr lang="en-CA" i="1" dirty="0">
                <a:solidFill>
                  <a:srgbClr val="000000"/>
                </a:solidFill>
                <a:latin typeface="LinLibertineI"/>
              </a:rPr>
              <a:t>S</a:t>
            </a:r>
            <a:r>
              <a:rPr lang="en-CA" sz="2400" dirty="0">
                <a:solidFill>
                  <a:srgbClr val="000000"/>
                </a:solidFill>
                <a:latin typeface="LinLibertineT"/>
              </a:rPr>
              <a:t>1</a:t>
            </a:r>
            <a:r>
              <a:rPr lang="en-CA" dirty="0">
                <a:solidFill>
                  <a:srgbClr val="000000"/>
                </a:solidFill>
                <a:latin typeface="LinLibertineT"/>
              </a:rPr>
              <a:t>, </a:t>
            </a:r>
            <a:r>
              <a:rPr lang="en-CA" i="1" dirty="0">
                <a:solidFill>
                  <a:srgbClr val="000000"/>
                </a:solidFill>
                <a:latin typeface="LinLibertineI"/>
              </a:rPr>
              <a:t>S</a:t>
            </a:r>
            <a:r>
              <a:rPr lang="en-CA" sz="2400" dirty="0">
                <a:solidFill>
                  <a:srgbClr val="000000"/>
                </a:solidFill>
                <a:latin typeface="LinLibertineT"/>
              </a:rPr>
              <a:t>2</a:t>
            </a:r>
            <a:r>
              <a:rPr lang="en-CA" dirty="0">
                <a:solidFill>
                  <a:srgbClr val="000000"/>
                </a:solidFill>
                <a:latin typeface="LinLibertineT"/>
              </a:rPr>
              <a:t>, or </a:t>
            </a:r>
            <a:r>
              <a:rPr lang="en-CA" i="1" dirty="0">
                <a:solidFill>
                  <a:srgbClr val="000000"/>
                </a:solidFill>
                <a:latin typeface="LinLibertineT"/>
              </a:rPr>
              <a:t>GT</a:t>
            </a:r>
            <a:r>
              <a:rPr lang="en-CA" dirty="0">
                <a:solidFill>
                  <a:srgbClr val="000000"/>
                </a:solidFill>
                <a:latin typeface="LinLibertineT"/>
              </a:rPr>
              <a:t> matches the </a:t>
            </a:r>
            <a:r>
              <a:rPr lang="en-CA" i="1" dirty="0">
                <a:solidFill>
                  <a:srgbClr val="000000"/>
                </a:solidFill>
                <a:latin typeface="LinLibertineT"/>
              </a:rPr>
              <a:t>GT description</a:t>
            </a:r>
            <a:endParaRPr lang="en-CA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425EB-9FE7-4061-A236-594936B411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44</a:t>
            </a:fld>
            <a:endParaRPr lang="en-CA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8D2F4-A896-4431-8899-408C6C145A29}"/>
              </a:ext>
            </a:extLst>
          </p:cNvPr>
          <p:cNvSpPr txBox="1">
            <a:spLocks/>
          </p:cNvSpPr>
          <p:nvPr/>
        </p:nvSpPr>
        <p:spPr>
          <a:xfrm>
            <a:off x="794230" y="636436"/>
            <a:ext cx="7552033" cy="752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strike="noStrike" kern="1200" cap="none" normalizeH="0" baseline="0">
                <a:solidFill>
                  <a:srgbClr val="0020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n-CA"/>
              <a:t>Evaluation: robustness to language variations</a:t>
            </a:r>
            <a:endParaRPr lang="en-CA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B711358-D9DE-41B8-B24F-17642CA2C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123239"/>
              </p:ext>
            </p:extLst>
          </p:nvPr>
        </p:nvGraphicFramePr>
        <p:xfrm>
          <a:off x="1391863" y="2887003"/>
          <a:ext cx="4455886" cy="3651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DEF7F33-8D0B-4CFB-A0E0-1D46B3C72E9E}"/>
              </a:ext>
            </a:extLst>
          </p:cNvPr>
          <p:cNvSpPr txBox="1">
            <a:spLocks/>
          </p:cNvSpPr>
          <p:nvPr/>
        </p:nvSpPr>
        <p:spPr>
          <a:xfrm>
            <a:off x="6096000" y="3496896"/>
            <a:ext cx="5176422" cy="1983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09585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219170" indent="-609585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67635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285943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895528" indent="-457189" algn="l" defTabSz="609585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solidFill>
                  <a:srgbClr val="000000"/>
                </a:solidFill>
                <a:latin typeface="Open Sans" panose="020B0606030504020204"/>
              </a:rPr>
              <a:t>Score explanation:</a:t>
            </a:r>
          </a:p>
          <a:p>
            <a:r>
              <a:rPr lang="en-CA" sz="2200" dirty="0">
                <a:solidFill>
                  <a:srgbClr val="000000"/>
                </a:solidFill>
                <a:latin typeface="Open Sans" panose="020B0606030504020204"/>
              </a:rPr>
              <a:t>3 - Overall matches the description</a:t>
            </a:r>
          </a:p>
          <a:p>
            <a:r>
              <a:rPr lang="en-CA" sz="2200" dirty="0">
                <a:solidFill>
                  <a:srgbClr val="000000"/>
                </a:solidFill>
                <a:latin typeface="Open Sans" panose="020B0606030504020204"/>
              </a:rPr>
              <a:t>4 - Matches the description closely</a:t>
            </a:r>
          </a:p>
          <a:p>
            <a:r>
              <a:rPr lang="en-CA" sz="2200" dirty="0">
                <a:solidFill>
                  <a:srgbClr val="000000"/>
                </a:solidFill>
                <a:latin typeface="Open Sans" panose="020B0606030504020204"/>
              </a:rPr>
              <a:t>5 - Perfect Match</a:t>
            </a:r>
            <a:br>
              <a:rPr lang="en-CA" sz="2000" dirty="0">
                <a:latin typeface="Open Sans" panose="020B0606030504020204"/>
              </a:rPr>
            </a:br>
            <a:endParaRPr lang="en-CA" sz="2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48576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2EA254-19B6-4769-BBEA-3F70C48A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4027"/>
            <a:ext cx="4678648" cy="326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EB865-C5E3-4C1B-B66E-B13AD9CCF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52" y="2663224"/>
            <a:ext cx="4679796" cy="326960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0AA08-B784-4BDA-BD11-0DE50F5C97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No guarantee of </a:t>
            </a:r>
            <a:r>
              <a:rPr lang="en-CA" dirty="0">
                <a:solidFill>
                  <a:srgbClr val="FF6600"/>
                </a:solidFill>
              </a:rPr>
              <a:t>global plausibility</a:t>
            </a:r>
          </a:p>
          <a:p>
            <a:pPr lvl="1"/>
            <a:r>
              <a:rPr lang="en-CA" dirty="0"/>
              <a:t>Sequentially progressive synthesis based on </a:t>
            </a:r>
            <a:r>
              <a:rPr lang="en-CA" dirty="0">
                <a:solidFill>
                  <a:srgbClr val="FF6600"/>
                </a:solidFill>
              </a:rPr>
              <a:t>individual</a:t>
            </a:r>
            <a:r>
              <a:rPr lang="en-CA" dirty="0"/>
              <a:t> </a:t>
            </a:r>
            <a:r>
              <a:rPr lang="en-CA" dirty="0">
                <a:solidFill>
                  <a:srgbClr val="FF6600"/>
                </a:solidFill>
              </a:rPr>
              <a:t>sentences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4C296-9D85-4CE7-86CB-F54D1542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341A-DF49-4DA7-9811-6840BDC326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BC1CA-403F-4316-AB2A-E24E3A4F8158}"/>
              </a:ext>
            </a:extLst>
          </p:cNvPr>
          <p:cNvSpPr/>
          <p:nvPr/>
        </p:nvSpPr>
        <p:spPr>
          <a:xfrm>
            <a:off x="1118079" y="3267709"/>
            <a:ext cx="5435600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CA" sz="2400" b="1" i="1" dirty="0">
                <a:latin typeface="Open Sans" panose="020B0606030504020204"/>
              </a:rPr>
              <a:t>In front of the dresser, there is a bed with two nightstands on each side.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B2344-AA43-428D-8964-4AFC1608375C}"/>
              </a:ext>
            </a:extLst>
          </p:cNvPr>
          <p:cNvSpPr/>
          <p:nvPr/>
        </p:nvSpPr>
        <p:spPr>
          <a:xfrm>
            <a:off x="3701488" y="5932827"/>
            <a:ext cx="508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>
                <a:solidFill>
                  <a:srgbClr val="0033CC"/>
                </a:solidFill>
                <a:latin typeface="Open Sans" panose="020B0606030504020204"/>
              </a:rPr>
              <a:t>Global plausibility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189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8D001-0A37-4799-B87B-B17EB5CB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56071-3BAA-489D-8435-FCD41188F6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46</a:t>
            </a:fld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F0E24D-72DC-4649-8066-08AD534991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O</a:t>
            </a:r>
            <a:r>
              <a:rPr lang="en-US" altLang="zh-CN" dirty="0" err="1"/>
              <a:t>bject</a:t>
            </a:r>
            <a:r>
              <a:rPr lang="en-US" altLang="zh-CN" dirty="0"/>
              <a:t> geometry, symmetry, style and functionality</a:t>
            </a:r>
          </a:p>
          <a:p>
            <a:endParaRPr lang="en-US" altLang="zh-CN" sz="1700" dirty="0"/>
          </a:p>
          <a:p>
            <a:r>
              <a:rPr lang="en-US" altLang="zh-CN" dirty="0"/>
              <a:t>Evaluation</a:t>
            </a:r>
          </a:p>
          <a:p>
            <a:pPr lvl="1"/>
            <a:r>
              <a:rPr lang="en-US" altLang="zh-CN" dirty="0"/>
              <a:t>Objective plausibility measure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167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677EF1-4807-4C67-865B-8FAE6906E7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1"/>
            <a:ext cx="10603541" cy="5270620"/>
          </a:xfrm>
        </p:spPr>
        <p:txBody>
          <a:bodyPr>
            <a:normAutofit/>
          </a:bodyPr>
          <a:lstStyle/>
          <a:p>
            <a:r>
              <a:rPr lang="en-CA" dirty="0"/>
              <a:t>O</a:t>
            </a:r>
            <a:r>
              <a:rPr lang="en-US" altLang="zh-CN" dirty="0" err="1"/>
              <a:t>bject</a:t>
            </a:r>
            <a:r>
              <a:rPr lang="en-US" altLang="zh-CN" dirty="0"/>
              <a:t> geometry, symmetry, style and functionality</a:t>
            </a:r>
          </a:p>
          <a:p>
            <a:endParaRPr lang="en-US" altLang="zh-CN" sz="1700" dirty="0"/>
          </a:p>
          <a:p>
            <a:r>
              <a:rPr lang="en-US" altLang="zh-CN" dirty="0"/>
              <a:t>Evaluation</a:t>
            </a:r>
          </a:p>
          <a:p>
            <a:pPr lvl="1"/>
            <a:r>
              <a:rPr lang="en-US" altLang="zh-CN" dirty="0"/>
              <a:t>Objective plausibility measure </a:t>
            </a:r>
          </a:p>
          <a:p>
            <a:endParaRPr lang="en-US" altLang="zh-CN" sz="1700" dirty="0"/>
          </a:p>
          <a:p>
            <a:r>
              <a:rPr lang="en-US" altLang="zh-CN" dirty="0"/>
              <a:t>Generality of relational model</a:t>
            </a:r>
          </a:p>
          <a:p>
            <a:pPr lvl="1"/>
            <a:r>
              <a:rPr lang="en-US" altLang="zh-CN" dirty="0"/>
              <a:t>From “messy table” to “messy room”</a:t>
            </a:r>
          </a:p>
          <a:p>
            <a:pPr marL="609585" lvl="1" indent="0">
              <a:buNone/>
            </a:pPr>
            <a:endParaRPr lang="en-US" altLang="zh-CN" sz="1700" dirty="0"/>
          </a:p>
          <a:p>
            <a:r>
              <a:rPr lang="en-US" altLang="zh-CN" dirty="0"/>
              <a:t>Truly creative modeling by Text2Scene</a:t>
            </a:r>
          </a:p>
          <a:p>
            <a:pPr lvl="1"/>
            <a:r>
              <a:rPr lang="en-US" altLang="zh-CN" dirty="0"/>
              <a:t>Generative models from deep learning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8D001-0A37-4799-B87B-B17EB5CB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56071-3BAA-489D-8435-FCD41188F6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A06E-D9AD-4580-9EDC-3412D7AFA8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864370" cy="471570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Language-driven scene synthesis</a:t>
            </a:r>
          </a:p>
          <a:p>
            <a:pPr lvl="1"/>
            <a:r>
              <a:rPr lang="en-CA" dirty="0">
                <a:solidFill>
                  <a:srgbClr val="0033CC"/>
                </a:solidFill>
              </a:rPr>
              <a:t>Compact</a:t>
            </a:r>
            <a:r>
              <a:rPr lang="en-CA" dirty="0"/>
              <a:t> natural language</a:t>
            </a:r>
          </a:p>
          <a:p>
            <a:pPr lvl="1"/>
            <a:r>
              <a:rPr lang="en-CA" dirty="0">
                <a:solidFill>
                  <a:srgbClr val="0033CC"/>
                </a:solidFill>
              </a:rPr>
              <a:t>Complex</a:t>
            </a:r>
            <a:r>
              <a:rPr lang="en-CA" dirty="0"/>
              <a:t> results</a:t>
            </a:r>
          </a:p>
          <a:p>
            <a:pPr lvl="1"/>
            <a:endParaRPr lang="en-CA" dirty="0"/>
          </a:p>
          <a:p>
            <a:r>
              <a:rPr lang="en-CA" dirty="0"/>
              <a:t>Semantic scene graph for text-to-scene mapping</a:t>
            </a:r>
          </a:p>
          <a:p>
            <a:pPr lvl="1"/>
            <a:endParaRPr lang="en-CA" dirty="0"/>
          </a:p>
          <a:p>
            <a:r>
              <a:rPr lang="en-CA" dirty="0"/>
              <a:t>Relational model for semantic pairwise and group relations</a:t>
            </a:r>
          </a:p>
          <a:p>
            <a:pPr lvl="1"/>
            <a:endParaRPr lang="en-CA" dirty="0"/>
          </a:p>
          <a:p>
            <a:r>
              <a:rPr lang="en-CA" dirty="0"/>
              <a:t>Sub-scene retrieval and accommodation for progressive synthesis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CFF4-3A3D-43F1-9439-D2954C17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93AE-2FDE-4E5D-9912-480038C716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13800" y="6305551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62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93E0E-879B-4B40-9F11-C211069EF7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Anonymous reviewers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dirty="0"/>
              <a:t>Research grants</a:t>
            </a:r>
          </a:p>
          <a:p>
            <a:pPr lvl="1"/>
            <a:r>
              <a:rPr lang="en-US" dirty="0"/>
              <a:t>NSERC, NSF, </a:t>
            </a:r>
            <a:r>
              <a:rPr lang="en-CA" dirty="0"/>
              <a:t>Stanford AI Lab-Toyota Center</a:t>
            </a:r>
            <a:br>
              <a:rPr lang="en-CA" dirty="0"/>
            </a:br>
            <a:r>
              <a:rPr lang="en-CA" dirty="0"/>
              <a:t>Singapore MOE, HKUST, Adobe and Amazon AWS</a:t>
            </a:r>
            <a:br>
              <a:rPr lang="en-CA" dirty="0"/>
            </a:br>
            <a:endParaRPr lang="en-US" dirty="0"/>
          </a:p>
          <a:p>
            <a:r>
              <a:rPr lang="en-US" dirty="0"/>
              <a:t>Artist and user study participants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D3934-4861-458D-A207-8EBF0BD8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FF0A-CE6D-4288-BB5F-519E139A0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498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B0C8A3-A4F0-40B9-9E74-EA7F43CDC9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A" dirty="0"/>
              <a:t>Text or natural language</a:t>
            </a:r>
          </a:p>
          <a:p>
            <a:pPr lvl="1"/>
            <a:r>
              <a:rPr lang="en-CA" dirty="0"/>
              <a:t>Most accessible input for content creation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9A2357-4124-4493-8217-9E63A1EE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Text2Scene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41233-37CF-4FB9-8F8F-B32F96FEB6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5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612B6-5E06-45CB-96C3-FDB48F05C528}"/>
              </a:ext>
            </a:extLst>
          </p:cNvPr>
          <p:cNvSpPr txBox="1"/>
          <p:nvPr/>
        </p:nvSpPr>
        <p:spPr>
          <a:xfrm>
            <a:off x="2099566" y="3588429"/>
            <a:ext cx="3161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1" dirty="0">
                <a:latin typeface="Open Sans"/>
              </a:rPr>
              <a:t>There is a desk and a chair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3D0927-472E-4B29-BD05-00AF93592451}"/>
              </a:ext>
            </a:extLst>
          </p:cNvPr>
          <p:cNvSpPr/>
          <p:nvPr/>
        </p:nvSpPr>
        <p:spPr>
          <a:xfrm>
            <a:off x="5638156" y="3985188"/>
            <a:ext cx="511214" cy="5573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965E2-C64C-4A97-9482-DC211509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658" y="2893879"/>
            <a:ext cx="4187864" cy="28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CC0F9-242B-42ED-B93E-063247450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1638" y="1628079"/>
            <a:ext cx="4362056" cy="1331887"/>
          </a:xfrm>
        </p:spPr>
        <p:txBody>
          <a:bodyPr>
            <a:normAutofit/>
          </a:bodyPr>
          <a:lstStyle/>
          <a:p>
            <a:r>
              <a:rPr lang="en-CA" sz="4000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B2ADB-B0CC-46CA-A12C-974CC34B08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pPr/>
              <a:t>50</a:t>
            </a:fld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2A3D83-A30B-4734-A85A-1B772F603F5D}"/>
              </a:ext>
            </a:extLst>
          </p:cNvPr>
          <p:cNvGrpSpPr/>
          <p:nvPr/>
        </p:nvGrpSpPr>
        <p:grpSpPr>
          <a:xfrm>
            <a:off x="579293" y="3138124"/>
            <a:ext cx="1947925" cy="2994721"/>
            <a:chOff x="351844" y="2721416"/>
            <a:chExt cx="1947925" cy="29947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B948B6-5923-4E69-8A17-80CF60C2F4F9}"/>
                </a:ext>
              </a:extLst>
            </p:cNvPr>
            <p:cNvGrpSpPr/>
            <p:nvPr/>
          </p:nvGrpSpPr>
          <p:grpSpPr>
            <a:xfrm>
              <a:off x="455550" y="4121372"/>
              <a:ext cx="1710366" cy="1363258"/>
              <a:chOff x="1052351" y="3545003"/>
              <a:chExt cx="1863062" cy="148496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8718BD-E128-441B-8F99-B76754177F97}"/>
                  </a:ext>
                </a:extLst>
              </p:cNvPr>
              <p:cNvSpPr/>
              <p:nvPr/>
            </p:nvSpPr>
            <p:spPr>
              <a:xfrm>
                <a:off x="1997525" y="3969861"/>
                <a:ext cx="882179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6F994C-2960-4314-99C3-18B2E5958E23}"/>
                  </a:ext>
                </a:extLst>
              </p:cNvPr>
              <p:cNvSpPr/>
              <p:nvPr/>
            </p:nvSpPr>
            <p:spPr>
              <a:xfrm>
                <a:off x="1052351" y="3545003"/>
                <a:ext cx="872208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845543-3685-4775-8432-217ECED3C8E1}"/>
                  </a:ext>
                </a:extLst>
              </p:cNvPr>
              <p:cNvSpPr/>
              <p:nvPr/>
            </p:nvSpPr>
            <p:spPr>
              <a:xfrm>
                <a:off x="1961817" y="4741968"/>
                <a:ext cx="953596" cy="288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560D43-E8AA-49EF-A2DF-4AE2FA384518}"/>
                  </a:ext>
                </a:extLst>
              </p:cNvPr>
              <p:cNvSpPr/>
              <p:nvPr/>
            </p:nvSpPr>
            <p:spPr>
              <a:xfrm>
                <a:off x="2096615" y="3563014"/>
                <a:ext cx="684001" cy="25200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 sz="13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8244EF-54CC-43DE-BC69-CFD3C6D8E77F}"/>
                  </a:ext>
                </a:extLst>
              </p:cNvPr>
              <p:cNvCxnSpPr>
                <a:cxnSpLocks/>
                <a:stCxn id="22" idx="2"/>
                <a:endCxn id="18" idx="0"/>
              </p:cNvCxnSpPr>
              <p:nvPr/>
            </p:nvCxnSpPr>
            <p:spPr>
              <a:xfrm flipH="1">
                <a:off x="2438615" y="4634959"/>
                <a:ext cx="1" cy="1070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5579DB0-6199-4D34-BB71-C6F2FA1631E9}"/>
                  </a:ext>
                </a:extLst>
              </p:cNvPr>
              <p:cNvCxnSpPr>
                <a:cxnSpLocks/>
                <a:stCxn id="22" idx="0"/>
                <a:endCxn id="14" idx="2"/>
              </p:cNvCxnSpPr>
              <p:nvPr/>
            </p:nvCxnSpPr>
            <p:spPr>
              <a:xfrm flipH="1" flipV="1">
                <a:off x="2438615" y="4257862"/>
                <a:ext cx="1" cy="1250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15617F-F3FE-4E9F-9921-894FDC8AC62E}"/>
                  </a:ext>
                </a:extLst>
              </p:cNvPr>
              <p:cNvSpPr/>
              <p:nvPr/>
            </p:nvSpPr>
            <p:spPr>
              <a:xfrm>
                <a:off x="2096615" y="4382958"/>
                <a:ext cx="684001" cy="25200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 sz="1399" dirty="0">
                  <a:solidFill>
                    <a:schemeClr val="tx1"/>
                  </a:solidFill>
                  <a:latin typeface="Adobe Clean" panose="020B0503020404020204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2DDD27-7705-4400-BAE4-5E39F20EF1B0}"/>
                  </a:ext>
                </a:extLst>
              </p:cNvPr>
              <p:cNvCxnSpPr>
                <a:cxnSpLocks/>
                <a:stCxn id="14" idx="0"/>
                <a:endCxn id="19" idx="2"/>
              </p:cNvCxnSpPr>
              <p:nvPr/>
            </p:nvCxnSpPr>
            <p:spPr>
              <a:xfrm flipV="1">
                <a:off x="2438615" y="3815015"/>
                <a:ext cx="1" cy="1548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14FE702-7EB0-4258-AA3A-D25E4C7D92FC}"/>
                  </a:ext>
                </a:extLst>
              </p:cNvPr>
              <p:cNvCxnSpPr>
                <a:cxnSpLocks/>
                <a:stCxn id="19" idx="1"/>
                <a:endCxn id="17" idx="3"/>
              </p:cNvCxnSpPr>
              <p:nvPr/>
            </p:nvCxnSpPr>
            <p:spPr>
              <a:xfrm flipH="1" flipV="1">
                <a:off x="1924559" y="3689003"/>
                <a:ext cx="172056" cy="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DCC82C-9901-4554-A723-11F90AFDEA1F}"/>
                </a:ext>
              </a:extLst>
            </p:cNvPr>
            <p:cNvSpPr txBox="1"/>
            <p:nvPr/>
          </p:nvSpPr>
          <p:spPr>
            <a:xfrm>
              <a:off x="498463" y="2951945"/>
              <a:ext cx="1649628" cy="954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There is a monitor on the desk and a lamp to the left of the monitor.</a:t>
              </a:r>
            </a:p>
          </p:txBody>
        </p:sp>
        <p:sp>
          <p:nvSpPr>
            <p:cNvPr id="11" name="Rounded Rectangle 165">
              <a:extLst>
                <a:ext uri="{FF2B5EF4-FFF2-40B4-BE49-F238E27FC236}">
                  <a16:creationId xmlns:a16="http://schemas.microsoft.com/office/drawing/2014/main" id="{A2AD9243-B103-48CB-A9FF-03F0502A0176}"/>
                </a:ext>
              </a:extLst>
            </p:cNvPr>
            <p:cNvSpPr/>
            <p:nvPr/>
          </p:nvSpPr>
          <p:spPr>
            <a:xfrm>
              <a:off x="351844" y="2721416"/>
              <a:ext cx="1947925" cy="2994721"/>
            </a:xfrm>
            <a:prstGeom prst="round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0B42869-1ED8-4069-98B1-CBDFEEC7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7140" r="4932" b="9579"/>
          <a:stretch/>
        </p:blipFill>
        <p:spPr>
          <a:xfrm>
            <a:off x="3943492" y="3694722"/>
            <a:ext cx="3483921" cy="2398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6E1EE5-8C09-4087-A82E-0C9318C7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28" y="3138746"/>
            <a:ext cx="1638750" cy="1399956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5C6F7683-A239-4992-A575-D8A068FEFF89}"/>
              </a:ext>
            </a:extLst>
          </p:cNvPr>
          <p:cNvSpPr/>
          <p:nvPr/>
        </p:nvSpPr>
        <p:spPr>
          <a:xfrm>
            <a:off x="3218255" y="4628224"/>
            <a:ext cx="776142" cy="42485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5FF5B57-3E6B-4303-AEFC-C0555FE97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7396" r="14106" b="14105"/>
          <a:stretch/>
        </p:blipFill>
        <p:spPr>
          <a:xfrm>
            <a:off x="6982726" y="2925682"/>
            <a:ext cx="2084777" cy="1563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B516E6-8643-41CE-BFF2-4BCBBA884D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7396" r="14106" b="14105"/>
          <a:stretch/>
        </p:blipFill>
        <p:spPr>
          <a:xfrm>
            <a:off x="8989889" y="3751884"/>
            <a:ext cx="2949300" cy="221197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95104C-49AB-4522-B4E4-378457F78CF2}"/>
              </a:ext>
            </a:extLst>
          </p:cNvPr>
          <p:cNvSpPr/>
          <p:nvPr/>
        </p:nvSpPr>
        <p:spPr>
          <a:xfrm>
            <a:off x="2941188" y="5126157"/>
            <a:ext cx="1342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Retrieval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467C9C7-A563-49AA-B31B-53D7582CB1FA}"/>
              </a:ext>
            </a:extLst>
          </p:cNvPr>
          <p:cNvSpPr/>
          <p:nvPr/>
        </p:nvSpPr>
        <p:spPr>
          <a:xfrm>
            <a:off x="7637043" y="4635484"/>
            <a:ext cx="776142" cy="42485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832686-799F-4771-AFE0-567DB7608C46}"/>
              </a:ext>
            </a:extLst>
          </p:cNvPr>
          <p:cNvSpPr/>
          <p:nvPr/>
        </p:nvSpPr>
        <p:spPr>
          <a:xfrm>
            <a:off x="6906378" y="5126158"/>
            <a:ext cx="22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Accommodation</a:t>
            </a:r>
            <a:endParaRPr lang="en-CA" sz="2400" dirty="0">
              <a:latin typeface="Open Sans" panose="020B060603050402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CAECEC-F4CD-45A8-8B42-434E1A15C748}"/>
              </a:ext>
            </a:extLst>
          </p:cNvPr>
          <p:cNvSpPr/>
          <p:nvPr/>
        </p:nvSpPr>
        <p:spPr>
          <a:xfrm>
            <a:off x="2575642" y="2600170"/>
            <a:ext cx="225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 databases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CE3151-5946-4600-85E5-B5B4AC8C019C}"/>
              </a:ext>
            </a:extLst>
          </p:cNvPr>
          <p:cNvSpPr/>
          <p:nvPr/>
        </p:nvSpPr>
        <p:spPr>
          <a:xfrm>
            <a:off x="6982726" y="2555360"/>
            <a:ext cx="1925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scene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2360FE-DBFB-417E-992B-38F8B5E8246E}"/>
              </a:ext>
            </a:extLst>
          </p:cNvPr>
          <p:cNvSpPr/>
          <p:nvPr/>
        </p:nvSpPr>
        <p:spPr>
          <a:xfrm>
            <a:off x="9835859" y="3326601"/>
            <a:ext cx="1544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scene</a:t>
            </a:r>
          </a:p>
        </p:txBody>
      </p:sp>
    </p:spTree>
    <p:extLst>
      <p:ext uri="{BB962C8B-B14F-4D97-AF65-F5344CB8AC3E}">
        <p14:creationId xmlns:p14="http://schemas.microsoft.com/office/powerpoint/2010/main" val="196647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3EF0D5-69D5-41D7-85B9-116A3A97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Text2Scene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F7DDC-BBF0-490A-A412-81A051098E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03483-5BAF-4A5F-8136-0D38D4957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8"/>
          <a:stretch/>
        </p:blipFill>
        <p:spPr>
          <a:xfrm>
            <a:off x="1467186" y="3448252"/>
            <a:ext cx="8686800" cy="1707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992077-A123-4A52-8D81-A20B48AC6D57}"/>
              </a:ext>
            </a:extLst>
          </p:cNvPr>
          <p:cNvSpPr/>
          <p:nvPr/>
        </p:nvSpPr>
        <p:spPr>
          <a:xfrm>
            <a:off x="3055781" y="5156029"/>
            <a:ext cx="63039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latin typeface="Open Sans" panose="020B0606030504020204"/>
              </a:rPr>
              <a:t>Text2scene based on </a:t>
            </a:r>
            <a:r>
              <a:rPr lang="en-CA" sz="2400" dirty="0">
                <a:solidFill>
                  <a:srgbClr val="0033CC"/>
                </a:solidFill>
                <a:latin typeface="Open Sans" panose="020B0606030504020204"/>
              </a:rPr>
              <a:t>spatial knowledge </a:t>
            </a:r>
            <a:r>
              <a:rPr lang="en-CA" sz="2400" dirty="0">
                <a:latin typeface="Open Sans" panose="020B0606030504020204"/>
              </a:rPr>
              <a:t>from scene databases</a:t>
            </a:r>
          </a:p>
          <a:p>
            <a:r>
              <a:rPr lang="en-CA" sz="2200" dirty="0">
                <a:latin typeface="Open Sans" panose="020B0606030504020204"/>
              </a:rPr>
              <a:t>[Chang et al. 2014]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C73E6F-E95C-4E5A-A4B4-0C756420BC25}"/>
              </a:ext>
            </a:extLst>
          </p:cNvPr>
          <p:cNvSpPr/>
          <p:nvPr/>
        </p:nvSpPr>
        <p:spPr>
          <a:xfrm>
            <a:off x="1471912" y="1450380"/>
            <a:ext cx="30645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000000"/>
                </a:solidFill>
                <a:latin typeface="TimesNewRomanPS-ItalicMT"/>
              </a:rPr>
              <a:t>“The lawn mower is 5 feet tall. John pushes the lawn mower. The cat is 5 feet behind John. The cat is 10 feet tall”</a:t>
            </a:r>
            <a:r>
              <a:rPr lang="en-CA" dirty="0"/>
              <a:t> </a:t>
            </a:r>
            <a:br>
              <a:rPr lang="en-CA" sz="1600" dirty="0"/>
            </a:br>
            <a:endParaRPr lang="en-CA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D53EA3-CC74-4132-9E47-832AF20A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591" y="1174677"/>
            <a:ext cx="2172614" cy="16462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9F0612A-E640-4660-A897-8B04394AC32A}"/>
              </a:ext>
            </a:extLst>
          </p:cNvPr>
          <p:cNvSpPr/>
          <p:nvPr/>
        </p:nvSpPr>
        <p:spPr>
          <a:xfrm>
            <a:off x="4570994" y="1800762"/>
            <a:ext cx="327503" cy="3570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930B0-56E0-4262-9C20-DE33C1C57B7B}"/>
              </a:ext>
            </a:extLst>
          </p:cNvPr>
          <p:cNvSpPr txBox="1"/>
          <p:nvPr/>
        </p:nvSpPr>
        <p:spPr>
          <a:xfrm>
            <a:off x="3308613" y="2863328"/>
            <a:ext cx="5484772" cy="24314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Object-level 3D model placement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200" dirty="0">
              <a:latin typeface="Open Sans" panose="020B0606030504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Simple text-to-scene mapping, i.e., </a:t>
            </a:r>
            <a:r>
              <a:rPr lang="en-CA" sz="2400" dirty="0">
                <a:solidFill>
                  <a:srgbClr val="FF0000"/>
                </a:solidFill>
                <a:latin typeface="Open Sans" panose="020B0606030504020204"/>
              </a:rPr>
              <a:t>only pairwise </a:t>
            </a:r>
            <a:r>
              <a:rPr lang="en-CA" sz="2400" dirty="0">
                <a:latin typeface="Open Sans" panose="020B0606030504020204"/>
              </a:rPr>
              <a:t>object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200" dirty="0">
              <a:latin typeface="Open Sans" panose="020B0606030504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FF0000"/>
                </a:solidFill>
                <a:latin typeface="Open Sans" panose="020B0606030504020204"/>
              </a:rPr>
              <a:t>Incompact</a:t>
            </a:r>
            <a:r>
              <a:rPr lang="en-CA" sz="2400" dirty="0">
                <a:latin typeface="Open Sans" panose="020B0606030504020204"/>
              </a:rPr>
              <a:t> language</a:t>
            </a:r>
          </a:p>
          <a:p>
            <a:endParaRPr lang="en-CA" sz="800" dirty="0">
              <a:latin typeface="Open Sans" panose="020B0606030504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Open Sans" panose="020B0606030504020204"/>
              </a:rPr>
              <a:t>Difficult to generate </a:t>
            </a:r>
            <a:r>
              <a:rPr lang="en-CA" sz="2400" dirty="0">
                <a:solidFill>
                  <a:srgbClr val="FF0000"/>
                </a:solidFill>
                <a:latin typeface="Open Sans" panose="020B0606030504020204"/>
              </a:rPr>
              <a:t>complex</a:t>
            </a:r>
            <a:r>
              <a:rPr lang="en-CA" sz="2400" dirty="0">
                <a:latin typeface="Open Sans" panose="020B0606030504020204"/>
              </a:rPr>
              <a:t> scenes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4EA15B-0E1C-420C-A117-323DE0428C9E}"/>
              </a:ext>
            </a:extLst>
          </p:cNvPr>
          <p:cNvSpPr/>
          <p:nvPr/>
        </p:nvSpPr>
        <p:spPr>
          <a:xfrm>
            <a:off x="7390669" y="1433962"/>
            <a:ext cx="44170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200" dirty="0" err="1">
                <a:latin typeface="Open Sans" panose="020B0606030504020204"/>
              </a:rPr>
              <a:t>WordsEye</a:t>
            </a:r>
            <a:r>
              <a:rPr lang="en-CA" sz="2200" dirty="0">
                <a:latin typeface="Open Sans" panose="020B0606030504020204"/>
              </a:rPr>
              <a:t>: </a:t>
            </a:r>
            <a:r>
              <a:rPr lang="en-CA" sz="2400" dirty="0">
                <a:solidFill>
                  <a:srgbClr val="0033CC"/>
                </a:solidFill>
                <a:latin typeface="Open Sans" panose="020B0606030504020204"/>
              </a:rPr>
              <a:t>explicit</a:t>
            </a:r>
            <a:r>
              <a:rPr lang="en-CA" sz="2400" dirty="0">
                <a:latin typeface="Open Sans" panose="020B0606030504020204"/>
              </a:rPr>
              <a:t> scene arrangement languages </a:t>
            </a:r>
            <a:endParaRPr lang="en-CA" sz="2200" dirty="0">
              <a:latin typeface="Open Sans" panose="020B0606030504020204"/>
            </a:endParaRPr>
          </a:p>
          <a:p>
            <a:r>
              <a:rPr lang="en-CA" sz="2200" dirty="0">
                <a:latin typeface="Open Sans" panose="020B0606030504020204"/>
              </a:rPr>
              <a:t>[Coyne et al. 2001]</a:t>
            </a:r>
          </a:p>
        </p:txBody>
      </p:sp>
    </p:spTree>
    <p:extLst>
      <p:ext uri="{BB962C8B-B14F-4D97-AF65-F5344CB8AC3E}">
        <p14:creationId xmlns:p14="http://schemas.microsoft.com/office/powerpoint/2010/main" val="32915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0F3F6-574E-474E-8D8B-C0F9FBFACB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1109012" cy="3893354"/>
          </a:xfrm>
        </p:spPr>
        <p:txBody>
          <a:bodyPr>
            <a:normAutofit/>
          </a:bodyPr>
          <a:lstStyle/>
          <a:p>
            <a:r>
              <a:rPr lang="en-CA" sz="3000" dirty="0"/>
              <a:t>Use</a:t>
            </a:r>
            <a:r>
              <a:rPr lang="en-CA" sz="3000" b="1" dirty="0"/>
              <a:t> </a:t>
            </a:r>
            <a:r>
              <a:rPr lang="en-CA" sz="3000" dirty="0">
                <a:solidFill>
                  <a:srgbClr val="0033CC"/>
                </a:solidFill>
              </a:rPr>
              <a:t>compact</a:t>
            </a:r>
            <a:r>
              <a:rPr lang="en-CA" sz="3000" dirty="0"/>
              <a:t> natural language for scene generation</a:t>
            </a:r>
          </a:p>
          <a:p>
            <a:r>
              <a:rPr lang="en-CA" sz="3000" dirty="0"/>
              <a:t>Progressively improve the </a:t>
            </a:r>
            <a:r>
              <a:rPr lang="en-CA" sz="3000" dirty="0">
                <a:solidFill>
                  <a:srgbClr val="0033CC"/>
                </a:solidFill>
              </a:rPr>
              <a:t>complexity</a:t>
            </a:r>
            <a:r>
              <a:rPr lang="en-CA" sz="3000" dirty="0"/>
              <a:t> of generated 3D scenes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1AA7B1-2DE6-48BD-A0ED-122B5365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CBD99-C27B-484C-B881-DEA445477E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24074" y="6263884"/>
            <a:ext cx="2844800" cy="365125"/>
          </a:xfrm>
        </p:spPr>
        <p:txBody>
          <a:bodyPr/>
          <a:lstStyle/>
          <a:p>
            <a:fld id="{41E38DE5-B1BB-4D7F-A2AD-6CF61196A0D3}" type="slidenum">
              <a:rPr lang="en-CA" smtClean="0"/>
              <a:t>7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0AACA-B9D1-40D8-ACE3-B6508750DE81}"/>
              </a:ext>
            </a:extLst>
          </p:cNvPr>
          <p:cNvSpPr/>
          <p:nvPr/>
        </p:nvSpPr>
        <p:spPr>
          <a:xfrm>
            <a:off x="1411840" y="2735594"/>
            <a:ext cx="2892164" cy="400110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CA" sz="2000" b="1" i="1" dirty="0">
                <a:latin typeface="Open Sans" panose="020B0606030504020204"/>
              </a:rPr>
              <a:t>There is a bed</a:t>
            </a:r>
            <a:endParaRPr lang="en-CA" b="1" i="1" dirty="0">
              <a:latin typeface="Open Sans" panose="020B0606030504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6A960-B1FE-46AB-A757-EB9FB061A8D0}"/>
              </a:ext>
            </a:extLst>
          </p:cNvPr>
          <p:cNvSpPr/>
          <p:nvPr/>
        </p:nvSpPr>
        <p:spPr>
          <a:xfrm>
            <a:off x="4590100" y="2735594"/>
            <a:ext cx="2892164" cy="707886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CA" sz="2000" b="1" i="1" dirty="0">
                <a:latin typeface="Open Sans" panose="020B0606030504020204"/>
              </a:rPr>
              <a:t>A messy desk is next to the bed.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0152D-5013-475E-B251-21CA38A67FC8}"/>
              </a:ext>
            </a:extLst>
          </p:cNvPr>
          <p:cNvSpPr/>
          <p:nvPr/>
        </p:nvSpPr>
        <p:spPr>
          <a:xfrm>
            <a:off x="8824074" y="2735594"/>
            <a:ext cx="2892164" cy="400110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CA" sz="2000" b="1" i="1" dirty="0">
                <a:latin typeface="Open Sans" panose="020B0606030504020204"/>
              </a:rPr>
              <a:t>More sentences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B2C8F0-2200-4BA5-BEA6-818C84C46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12246" r="11294" b="2956"/>
          <a:stretch/>
        </p:blipFill>
        <p:spPr>
          <a:xfrm>
            <a:off x="872718" y="3666492"/>
            <a:ext cx="2992387" cy="2597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2A1F94-0EB5-4B0F-9296-8478F82BE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4264" r="6591" b="-1957"/>
          <a:stretch/>
        </p:blipFill>
        <p:spPr>
          <a:xfrm>
            <a:off x="4328972" y="3507995"/>
            <a:ext cx="3057481" cy="2825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2778E0-2430-48E0-BD82-B105529B7D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2995" r="3712" b="13248"/>
          <a:stretch/>
        </p:blipFill>
        <p:spPr>
          <a:xfrm>
            <a:off x="7850320" y="3701705"/>
            <a:ext cx="3958005" cy="23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879595-4516-4BD7-A995-0F476A04F0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2"/>
            <a:ext cx="10603541" cy="4594494"/>
          </a:xfrm>
        </p:spPr>
        <p:txBody>
          <a:bodyPr>
            <a:normAutofit/>
          </a:bodyPr>
          <a:lstStyle/>
          <a:p>
            <a:r>
              <a:rPr lang="en-CA" dirty="0"/>
              <a:t>Text to 3D scene mapping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Different data forms</a:t>
            </a:r>
          </a:p>
          <a:p>
            <a:endParaRPr lang="en-CA" sz="1600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Complex scenes from only a few sentences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Manipulate multiple objects at the same time using text</a:t>
            </a:r>
          </a:p>
          <a:p>
            <a:pPr lvl="1"/>
            <a:endParaRPr lang="en-CA" sz="1600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Progressive synthesis for Text2Scene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Use text commands to augment existing scenes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BBD9C-B7DB-4C3F-8381-DBE06922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B226-91D0-4F72-B065-F49290DA03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46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28E3-2DA0-459D-AAC6-4275CAF729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230" y="1244831"/>
            <a:ext cx="10740044" cy="527062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Semantic scene graph</a:t>
            </a:r>
          </a:p>
          <a:p>
            <a:pPr lvl="1"/>
            <a:r>
              <a:rPr lang="en-CA" dirty="0">
                <a:solidFill>
                  <a:srgbClr val="0033CC"/>
                </a:solidFill>
              </a:rPr>
              <a:t>Uniform</a:t>
            </a:r>
            <a:r>
              <a:rPr lang="en-CA" dirty="0"/>
              <a:t> representation for natural language and 3D scenes</a:t>
            </a:r>
          </a:p>
          <a:p>
            <a:pPr lvl="1"/>
            <a:endParaRPr lang="en-CA" sz="1600" dirty="0"/>
          </a:p>
          <a:p>
            <a:r>
              <a:rPr lang="en-CA" dirty="0"/>
              <a:t>Relational model</a:t>
            </a:r>
          </a:p>
          <a:p>
            <a:pPr lvl="1"/>
            <a:r>
              <a:rPr lang="en-CA" dirty="0"/>
              <a:t>Pairwise and </a:t>
            </a:r>
            <a:r>
              <a:rPr lang="en-CA" dirty="0">
                <a:solidFill>
                  <a:srgbClr val="0033CC"/>
                </a:solidFill>
              </a:rPr>
              <a:t>group-wise</a:t>
            </a:r>
            <a:r>
              <a:rPr lang="en-CA" dirty="0"/>
              <a:t> object relations </a:t>
            </a:r>
          </a:p>
          <a:p>
            <a:pPr lvl="1"/>
            <a:r>
              <a:rPr lang="en-CA" dirty="0"/>
              <a:t>Learn from scene databases</a:t>
            </a:r>
          </a:p>
          <a:p>
            <a:pPr lvl="1"/>
            <a:r>
              <a:rPr lang="en-US" altLang="zh-CN" dirty="0">
                <a:solidFill>
                  <a:srgbClr val="0033CC"/>
                </a:solidFill>
              </a:rPr>
              <a:t>Complex</a:t>
            </a:r>
            <a:r>
              <a:rPr lang="en-CA" dirty="0"/>
              <a:t> text-to-scene mapping</a:t>
            </a:r>
          </a:p>
          <a:p>
            <a:pPr lvl="1"/>
            <a:endParaRPr lang="en-CA" sz="1600" dirty="0"/>
          </a:p>
          <a:p>
            <a:r>
              <a:rPr lang="en-CA" dirty="0"/>
              <a:t>Progressive </a:t>
            </a:r>
            <a:r>
              <a:rPr lang="en-CA" dirty="0">
                <a:sym typeface="Wingdings" panose="05000000000000000000" pitchFamily="2" charset="2"/>
              </a:rPr>
              <a:t>Text2Scene </a:t>
            </a:r>
          </a:p>
          <a:p>
            <a:pPr lvl="1"/>
            <a:r>
              <a:rPr lang="en-CA" dirty="0">
                <a:solidFill>
                  <a:srgbClr val="0033CC"/>
                </a:solidFill>
              </a:rPr>
              <a:t>Sub-scene level </a:t>
            </a:r>
            <a:r>
              <a:rPr lang="en-CA" dirty="0"/>
              <a:t>synthesis</a:t>
            </a:r>
          </a:p>
          <a:p>
            <a:pPr lvl="1"/>
            <a:r>
              <a:rPr lang="en-CA" dirty="0"/>
              <a:t>Beyond object-level processing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  <a:p>
            <a:pPr lvl="1"/>
            <a:endParaRPr lang="en-CA" dirty="0"/>
          </a:p>
          <a:p>
            <a:pPr lvl="1"/>
            <a:endParaRPr lang="en-CA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77C9D-8D22-4997-8C8C-BB1E4F69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12DE5-42C1-44C7-9090-51A9763FC4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E38DE5-B1BB-4D7F-A2AD-6CF61196A0D3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86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A2015_16by9_Powerpoint_Presentation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2018_16by9_Powerpoint_Presentation_Template_whitev2" id="{9FD6E655-2A3C-4FAA-A748-6472027EAF19}" vid="{0D259C0B-5652-4B99-A0C0-847FCB3557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SA2018_16by9_Powerpoint_Presentation_Template</Template>
  <TotalTime>4078</TotalTime>
  <Words>4514</Words>
  <Application>Microsoft Office PowerPoint</Application>
  <PresentationFormat>Widescreen</PresentationFormat>
  <Paragraphs>712</Paragraphs>
  <Slides>50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Adobe Clean</vt:lpstr>
      <vt:lpstr>LinLibertineI</vt:lpstr>
      <vt:lpstr>LinLibertineT</vt:lpstr>
      <vt:lpstr>Open Sans</vt:lpstr>
      <vt:lpstr>Open Sans Semibold</vt:lpstr>
      <vt:lpstr>TimesNewRomanPS-ItalicMT</vt:lpstr>
      <vt:lpstr>宋体</vt:lpstr>
      <vt:lpstr>等线</vt:lpstr>
      <vt:lpstr>Arial</vt:lpstr>
      <vt:lpstr>Calibri</vt:lpstr>
      <vt:lpstr>Cambria Math</vt:lpstr>
      <vt:lpstr>MyriadPro-Regular</vt:lpstr>
      <vt:lpstr>Times New Roman</vt:lpstr>
      <vt:lpstr>Wingdings</vt:lpstr>
      <vt:lpstr>1_SA2015_16by9_Powerpoint_Presentation_Template</vt:lpstr>
      <vt:lpstr>PowerPoint Presentation</vt:lpstr>
      <vt:lpstr>3D indoor scenes</vt:lpstr>
      <vt:lpstr>3D scene modeling</vt:lpstr>
      <vt:lpstr>Data-driven scene modeling</vt:lpstr>
      <vt:lpstr>Text2Scene</vt:lpstr>
      <vt:lpstr>Text2Scene</vt:lpstr>
      <vt:lpstr>Goal</vt:lpstr>
      <vt:lpstr>Challenges</vt:lpstr>
      <vt:lpstr>Contribution</vt:lpstr>
      <vt:lpstr>Overview</vt:lpstr>
      <vt:lpstr>Language-driven scene synthesis</vt:lpstr>
      <vt:lpstr>PowerPoint Presentation</vt:lpstr>
      <vt:lpstr>Semantic scene graph</vt:lpstr>
      <vt:lpstr>Semantic scene graph</vt:lpstr>
      <vt:lpstr>Semantic graph from text</vt:lpstr>
      <vt:lpstr>Semantic graph from a 3D scene</vt:lpstr>
      <vt:lpstr>Semantic graph from a 3D scene</vt:lpstr>
      <vt:lpstr>Semantic graph from a 3D scene</vt:lpstr>
      <vt:lpstr>Text to complex scenes</vt:lpstr>
      <vt:lpstr>Relational model</vt:lpstr>
      <vt:lpstr>Relational model</vt:lpstr>
      <vt:lpstr>Relational model</vt:lpstr>
      <vt:lpstr>Relational model</vt:lpstr>
      <vt:lpstr>Overview</vt:lpstr>
      <vt:lpstr>Language-driven scene synthesis</vt:lpstr>
      <vt:lpstr>Sub-scene retrieval</vt:lpstr>
      <vt:lpstr>Sub-scene augmentation</vt:lpstr>
      <vt:lpstr>Sub-scene augmentation</vt:lpstr>
      <vt:lpstr>Sub-scene accommodation</vt:lpstr>
      <vt:lpstr>Sub-scene accommodation</vt:lpstr>
      <vt:lpstr>Apply group relation</vt:lpstr>
      <vt:lpstr>Suggestive interface</vt:lpstr>
      <vt:lpstr>Progressive synthesis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Evaluation: plausibility user study</vt:lpstr>
      <vt:lpstr>Evaluation: compare to [Chang 2014]</vt:lpstr>
      <vt:lpstr>Evaluation: robustness to language variations</vt:lpstr>
      <vt:lpstr>PowerPoint Presentation</vt:lpstr>
      <vt:lpstr>Limitation</vt:lpstr>
      <vt:lpstr>Future work</vt:lpstr>
      <vt:lpstr>Future work</vt:lpstr>
      <vt:lpstr>Summary</vt:lpstr>
      <vt:lpstr>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Ma</dc:creator>
  <cp:lastModifiedBy>Rui Ma</cp:lastModifiedBy>
  <cp:revision>2061</cp:revision>
  <dcterms:created xsi:type="dcterms:W3CDTF">2018-11-20T18:14:14Z</dcterms:created>
  <dcterms:modified xsi:type="dcterms:W3CDTF">2018-12-13T06:23:51Z</dcterms:modified>
</cp:coreProperties>
</file>